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gif" ContentType="image/gif"/>
  <Override PartName="/ppt/slides/slide69.xml" ContentType="application/vnd.openxmlformats-officedocument.presentationml.slide+xml"/>
  <Override PartName="/ppt/slides/slide14.xml" ContentType="application/vnd.openxmlformats-officedocument.presentationml.slide+xml"/>
  <Default Extension="rels" ContentType="application/vnd.openxmlformats-package.relationships+xml"/>
  <Override PartName="/ppt/slides/slide62.xml" ContentType="application/vnd.openxmlformats-officedocument.presentationml.slide+xml"/>
  <Override PartName="/ppt/slides/slide78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77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75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80.xml" ContentType="application/vnd.openxmlformats-officedocument.presentationml.slide+xml"/>
  <Default Extension="tiff" ContentType="image/tiff"/>
  <Override PartName="/ppt/slides/slide63.xml" ContentType="application/vnd.openxmlformats-officedocument.presentationml.slide+xml"/>
  <Override PartName="/ppt/slides/slide79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88" r:id="rId2"/>
    <p:sldId id="258" r:id="rId3"/>
    <p:sldId id="257" r:id="rId4"/>
    <p:sldId id="259" r:id="rId5"/>
    <p:sldId id="260" r:id="rId6"/>
    <p:sldId id="262" r:id="rId7"/>
    <p:sldId id="261" r:id="rId8"/>
    <p:sldId id="302" r:id="rId9"/>
    <p:sldId id="303" r:id="rId10"/>
    <p:sldId id="293" r:id="rId11"/>
    <p:sldId id="289" r:id="rId12"/>
    <p:sldId id="304" r:id="rId13"/>
    <p:sldId id="298" r:id="rId14"/>
    <p:sldId id="305" r:id="rId15"/>
    <p:sldId id="286" r:id="rId16"/>
    <p:sldId id="307" r:id="rId17"/>
    <p:sldId id="312" r:id="rId18"/>
    <p:sldId id="296" r:id="rId19"/>
    <p:sldId id="282" r:id="rId20"/>
    <p:sldId id="280" r:id="rId21"/>
    <p:sldId id="281" r:id="rId22"/>
    <p:sldId id="279" r:id="rId23"/>
    <p:sldId id="308" r:id="rId24"/>
    <p:sldId id="285" r:id="rId25"/>
    <p:sldId id="309" r:id="rId26"/>
    <p:sldId id="310" r:id="rId27"/>
    <p:sldId id="311" r:id="rId28"/>
    <p:sldId id="318" r:id="rId29"/>
    <p:sldId id="319" r:id="rId30"/>
    <p:sldId id="317" r:id="rId31"/>
    <p:sldId id="320" r:id="rId32"/>
    <p:sldId id="322" r:id="rId33"/>
    <p:sldId id="321" r:id="rId34"/>
    <p:sldId id="324" r:id="rId35"/>
    <p:sldId id="325" r:id="rId36"/>
    <p:sldId id="326" r:id="rId37"/>
    <p:sldId id="329" r:id="rId38"/>
    <p:sldId id="330" r:id="rId39"/>
    <p:sldId id="331" r:id="rId40"/>
    <p:sldId id="333" r:id="rId41"/>
    <p:sldId id="334" r:id="rId42"/>
    <p:sldId id="327" r:id="rId43"/>
    <p:sldId id="335" r:id="rId44"/>
    <p:sldId id="315" r:id="rId45"/>
    <p:sldId id="336" r:id="rId46"/>
    <p:sldId id="337" r:id="rId47"/>
    <p:sldId id="338" r:id="rId48"/>
    <p:sldId id="341" r:id="rId49"/>
    <p:sldId id="339" r:id="rId50"/>
    <p:sldId id="340" r:id="rId51"/>
    <p:sldId id="350" r:id="rId52"/>
    <p:sldId id="342" r:id="rId53"/>
    <p:sldId id="343" r:id="rId54"/>
    <p:sldId id="344" r:id="rId55"/>
    <p:sldId id="345" r:id="rId56"/>
    <p:sldId id="346" r:id="rId57"/>
    <p:sldId id="347" r:id="rId58"/>
    <p:sldId id="351" r:id="rId59"/>
    <p:sldId id="352" r:id="rId60"/>
    <p:sldId id="353" r:id="rId61"/>
    <p:sldId id="355" r:id="rId62"/>
    <p:sldId id="365" r:id="rId63"/>
    <p:sldId id="356" r:id="rId64"/>
    <p:sldId id="359" r:id="rId65"/>
    <p:sldId id="357" r:id="rId66"/>
    <p:sldId id="358" r:id="rId67"/>
    <p:sldId id="354" r:id="rId68"/>
    <p:sldId id="367" r:id="rId69"/>
    <p:sldId id="366" r:id="rId70"/>
    <p:sldId id="360" r:id="rId71"/>
    <p:sldId id="349" r:id="rId72"/>
    <p:sldId id="362" r:id="rId73"/>
    <p:sldId id="361" r:id="rId74"/>
    <p:sldId id="363" r:id="rId75"/>
    <p:sldId id="364" r:id="rId76"/>
    <p:sldId id="368" r:id="rId77"/>
    <p:sldId id="370" r:id="rId78"/>
    <p:sldId id="369" r:id="rId79"/>
    <p:sldId id="371" r:id="rId80"/>
    <p:sldId id="372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2" frameSlides="1"/>
  <p:clrMru>
    <a:srgbClr val="00BB00"/>
    <a:srgbClr val="00FF00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vertBarState="maximized" horzBarState="maximized"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20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E17BA-AF69-0744-A571-D7161FDCDEAD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1BD48-CBD0-0A44-B028-63FE7820F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F516-6CC4-B942-8538-29FD1A1D3B33}" type="datetimeFigureOut">
              <a:rPr lang="en-US" smtClean="0"/>
              <a:t>3/21/11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D0E78-EABC-104C-A443-12519FDD1FE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BPIL1, FCGR2A, )AS1,</a:t>
            </a:r>
            <a:r>
              <a:rPr lang="en-US" baseline="0" dirty="0" smtClean="0"/>
              <a:t> MCFD2, CD40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B4EC0-EA31-794E-86C3-F91EA6B286E1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Resistance to antibiotics and toxic compounds, Iron Scavenging Mechanisms, Type</a:t>
            </a:r>
            <a:r>
              <a:rPr lang="en-US" baseline="0" dirty="0" smtClean="0"/>
              <a:t> VI secretion systems,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B4EC0-EA31-794E-86C3-F91EA6B286E1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7645D-5B53-5F4B-B45A-C0466EAF874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F27D-D09B-4041-9BEE-C2C43F2517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4.gif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3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jpeg"/><Relationship Id="rId1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jpeg"/><Relationship Id="rId8" Type="http://schemas.openxmlformats.org/officeDocument/2006/relationships/image" Target="../media/image34.png"/><Relationship Id="rId9" Type="http://schemas.openxmlformats.org/officeDocument/2006/relationships/image" Target="../media/image32.png"/><Relationship Id="rId10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jpeg"/><Relationship Id="rId7" Type="http://schemas.openxmlformats.org/officeDocument/2006/relationships/image" Target="../media/image34.png"/><Relationship Id="rId8" Type="http://schemas.openxmlformats.org/officeDocument/2006/relationships/image" Target="../media/image32.png"/><Relationship Id="rId9" Type="http://schemas.openxmlformats.org/officeDocument/2006/relationships/image" Target="../media/image41.png"/><Relationship Id="rId10" Type="http://schemas.openxmlformats.org/officeDocument/2006/relationships/image" Target="../media/image43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Relationship Id="rId3" Type="http://schemas.openxmlformats.org/officeDocument/2006/relationships/image" Target="../media/image64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4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Iddo/Ivan/Iscott’s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Microarray Data Examination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Meta+Host</a:t>
            </a:r>
            <a:r>
              <a:rPr lang="en-US" dirty="0" smtClean="0"/>
              <a:t> </a:t>
            </a:r>
          </a:p>
          <a:p>
            <a:r>
              <a:rPr lang="en-US" dirty="0" smtClean="0"/>
              <a:t>Data Harmonization </a:t>
            </a:r>
          </a:p>
          <a:p>
            <a:r>
              <a:rPr lang="en-US" dirty="0" smtClean="0"/>
              <a:t>Project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the MA plot look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BF babies genes tend to be higher expressing than FF, still</a:t>
            </a:r>
          </a:p>
          <a:p>
            <a:r>
              <a:rPr lang="en-US" sz="2300" dirty="0" smtClean="0"/>
              <a:t>Usually, a picture like this results in a loess normalization… </a:t>
            </a:r>
          </a:p>
          <a:p>
            <a:r>
              <a:rPr lang="en-US" sz="2300" dirty="0" smtClean="0"/>
              <a:t>Regardless, there’s a group of exceptionally up expressed genes</a:t>
            </a:r>
          </a:p>
          <a:p>
            <a:r>
              <a:rPr lang="en-US" sz="2300" dirty="0" smtClean="0"/>
              <a:t>No obviously down expressed genes… ?</a:t>
            </a:r>
          </a:p>
          <a:p>
            <a:endParaRPr lang="en-US" sz="2300" dirty="0" smtClean="0"/>
          </a:p>
          <a:p>
            <a:endParaRPr lang="en-US" sz="2300" dirty="0"/>
          </a:p>
        </p:txBody>
      </p:sp>
      <p:pic>
        <p:nvPicPr>
          <p:cNvPr id="10" name="Picture 9" descr="xy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6" y="3302208"/>
            <a:ext cx="3629678" cy="3517692"/>
          </a:xfrm>
          <a:prstGeom prst="rect">
            <a:avLst/>
          </a:prstGeom>
        </p:spPr>
      </p:pic>
      <p:pic>
        <p:nvPicPr>
          <p:cNvPr id="11" name="Picture 10" descr="xy_Gflag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81" y="3302208"/>
            <a:ext cx="3630524" cy="3517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expression in BF babies seems highly variable</a:t>
            </a:r>
            <a:endParaRPr lang="en-US" dirty="0"/>
          </a:p>
        </p:txBody>
      </p:sp>
      <p:pic>
        <p:nvPicPr>
          <p:cNvPr id="10" name="Content Placeholder 9" descr="all_data_hist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4861" r="-4861"/>
          <a:stretch>
            <a:fillRect/>
          </a:stretch>
        </p:blipFill>
        <p:spPr>
          <a:xfrm>
            <a:off x="0" y="1600200"/>
            <a:ext cx="9560306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expression in BF babies seems highly variable</a:t>
            </a:r>
            <a:endParaRPr lang="en-US" dirty="0"/>
          </a:p>
        </p:txBody>
      </p:sp>
      <p:pic>
        <p:nvPicPr>
          <p:cNvPr id="7" name="Content Placeholder 6" descr="all_data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5085" r="-5085"/>
          <a:stretch>
            <a:fillRect/>
          </a:stretch>
        </p:blipFill>
        <p:spPr>
          <a:xfrm>
            <a:off x="24595" y="1600200"/>
            <a:ext cx="9560306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(input welcome)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Higher measurements are more replicable</a:t>
            </a:r>
          </a:p>
          <a:p>
            <a:r>
              <a:rPr lang="en-US" dirty="0" smtClean="0"/>
              <a:t>Genes are more highly expressed in BF than FF</a:t>
            </a:r>
          </a:p>
          <a:p>
            <a:r>
              <a:rPr lang="en-US" dirty="0" smtClean="0"/>
              <a:t>Subset of genes strongly driven by BF: Gene activity depends on BF environment</a:t>
            </a:r>
          </a:p>
          <a:p>
            <a:r>
              <a:rPr lang="en-US" dirty="0" smtClean="0"/>
              <a:t>Try several data sets</a:t>
            </a:r>
          </a:p>
          <a:p>
            <a:pPr lvl="1"/>
            <a:r>
              <a:rPr lang="en-US" dirty="0" smtClean="0"/>
              <a:t>No normalization</a:t>
            </a:r>
          </a:p>
          <a:p>
            <a:pPr lvl="1"/>
            <a:r>
              <a:rPr lang="en-US" dirty="0" smtClean="0"/>
              <a:t>Loess normalization</a:t>
            </a:r>
          </a:p>
          <a:p>
            <a:pPr lvl="1"/>
            <a:r>
              <a:rPr lang="en-US" dirty="0" smtClean="0"/>
              <a:t>Chen’s normalization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We’re prototyping… data analysis is fallible </a:t>
            </a:r>
          </a:p>
          <a:p>
            <a:r>
              <a:rPr lang="en-US" dirty="0" smtClean="0"/>
              <a:t>Sample T00346118_FF5_1.TXT being the same as T00346112_FF4_2.TXT</a:t>
            </a:r>
          </a:p>
          <a:p>
            <a:r>
              <a:rPr lang="en-US" dirty="0" smtClean="0"/>
              <a:t>Not sure about doing outlier detection?</a:t>
            </a:r>
          </a:p>
          <a:p>
            <a:r>
              <a:rPr lang="en-US" dirty="0" smtClean="0"/>
              <a:t>Need to do one data processing QC step to make sure outlier BF patters are really there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gene prediction via phylum </a:t>
            </a:r>
            <a:r>
              <a:rPr lang="en-US" dirty="0"/>
              <a:t>c</a:t>
            </a:r>
            <a:r>
              <a:rPr lang="en-US" dirty="0" smtClean="0"/>
              <a:t>omposition and future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Meta+Host</a:t>
            </a:r>
            <a:r>
              <a:rPr lang="en-US" dirty="0" smtClean="0"/>
              <a:t> </a:t>
            </a:r>
            <a:r>
              <a:rPr lang="en-US" dirty="0" err="1" smtClean="0"/>
              <a:t>transcriptome</a:t>
            </a:r>
            <a:endParaRPr lang="en-US" dirty="0" smtClean="0"/>
          </a:p>
          <a:p>
            <a:r>
              <a:rPr lang="en-US" dirty="0" smtClean="0"/>
              <a:t>Data Harmonization</a:t>
            </a:r>
          </a:p>
          <a:p>
            <a:r>
              <a:rPr lang="en-US" dirty="0" smtClean="0"/>
              <a:t>Project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FF/BF Babies – Noninvasive Examination – </a:t>
            </a:r>
            <a:r>
              <a:rPr lang="en-US" dirty="0" err="1" smtClean="0"/>
              <a:t>Metagenome</a:t>
            </a:r>
            <a:r>
              <a:rPr lang="en-US" dirty="0" smtClean="0"/>
              <a:t> Sequencing –  Host Microarray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gut_microb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30" y="2720704"/>
            <a:ext cx="4479547" cy="3719312"/>
          </a:xfrm>
          <a:prstGeom prst="rect">
            <a:avLst/>
          </a:prstGeom>
        </p:spPr>
      </p:pic>
      <p:pic>
        <p:nvPicPr>
          <p:cNvPr id="9" name="Picture 8" descr="bab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30" y="2720705"/>
            <a:ext cx="2484850" cy="3719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792806"/>
            <a:ext cx="3594218" cy="461857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Combine this info!! </a:t>
            </a:r>
            <a:br>
              <a:rPr lang="en-US" dirty="0" smtClean="0"/>
            </a:br>
            <a:r>
              <a:rPr lang="en-US" dirty="0" smtClean="0"/>
              <a:t>Get something useful!?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63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microarra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781" y="1792806"/>
            <a:ext cx="3594219" cy="4618570"/>
          </a:xfrm>
          <a:prstGeom prst="rect">
            <a:avLst/>
          </a:prstGeom>
        </p:spPr>
      </p:pic>
      <p:pic>
        <p:nvPicPr>
          <p:cNvPr id="11" name="Picture 10" descr="sequenc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806"/>
            <a:ext cx="3594218" cy="4618570"/>
          </a:xfrm>
          <a:prstGeom prst="rect">
            <a:avLst/>
          </a:prstGeom>
        </p:spPr>
      </p:pic>
      <p:pic>
        <p:nvPicPr>
          <p:cNvPr id="8" name="Picture 7" descr="microb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60" y="2057984"/>
            <a:ext cx="2596440" cy="1947330"/>
          </a:xfrm>
          <a:prstGeom prst="rect">
            <a:avLst/>
          </a:prstGeom>
        </p:spPr>
      </p:pic>
      <p:pic>
        <p:nvPicPr>
          <p:cNvPr id="6" name="Picture 5" descr="gu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25" y="2099855"/>
            <a:ext cx="2596440" cy="1947330"/>
          </a:xfrm>
          <a:prstGeom prst="rect">
            <a:avLst/>
          </a:prstGeom>
        </p:spPr>
      </p:pic>
      <p:pic>
        <p:nvPicPr>
          <p:cNvPr id="12" name="Picture 11" descr="combin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175" y="4672733"/>
            <a:ext cx="2533650" cy="17526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8889693">
            <a:off x="2571275" y="3696415"/>
            <a:ext cx="991618" cy="138171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2701478">
            <a:off x="5605601" y="3698260"/>
            <a:ext cx="991618" cy="1381719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Help 15">
            <a:hlinkClick r:id="" action="ppaction://noaction" highlightClick="1"/>
          </p:cNvPr>
          <p:cNvSpPr/>
          <p:nvPr/>
        </p:nvSpPr>
        <p:spPr>
          <a:xfrm>
            <a:off x="3949807" y="2071941"/>
            <a:ext cx="1256622" cy="2268609"/>
          </a:xfrm>
          <a:prstGeom prst="actionButtonHel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we’ve got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fecal samples (6BF/6FF)</a:t>
            </a:r>
          </a:p>
          <a:p>
            <a:r>
              <a:rPr lang="en-US" dirty="0" smtClean="0"/>
              <a:t>Microarray of eukaryotic mRNA</a:t>
            </a:r>
          </a:p>
          <a:p>
            <a:r>
              <a:rPr lang="en-US" dirty="0" smtClean="0"/>
              <a:t>454 Shotgun/16S sequencing of </a:t>
            </a:r>
            <a:r>
              <a:rPr lang="en-US" dirty="0" err="1" smtClean="0"/>
              <a:t>metagenome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Big question: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Relate bacterial functional pathways to host functional pathways via array/sequence mRNA data</a:t>
            </a:r>
          </a:p>
          <a:p>
            <a:r>
              <a:rPr lang="en-US" dirty="0" smtClean="0"/>
              <a:t>Little question: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Relate bacterial phylum distribution to single gene expression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broad? High level Phylum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Phylum makeup classifies FF/BF (top/bottom)</a:t>
            </a:r>
          </a:p>
          <a:p>
            <a:r>
              <a:rPr lang="en-US" dirty="0" smtClean="0"/>
              <a:t>GE versus FF/BF signatures is just DE analysis </a:t>
            </a:r>
            <a:endParaRPr lang="en-US" dirty="0"/>
          </a:p>
        </p:txBody>
      </p:sp>
      <p:pic>
        <p:nvPicPr>
          <p:cNvPr id="14" name="Picture 13" descr="bacteri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64" y="2902053"/>
            <a:ext cx="7165296" cy="4402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Codelink</a:t>
            </a:r>
            <a:r>
              <a:rPr lang="en-US" dirty="0" smtClean="0"/>
              <a:t> Array Design &amp; 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0610" y="150344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29 samples (10 FF, 7 BF, 6 BMS, 6 </a:t>
            </a:r>
            <a:r>
              <a:rPr lang="en-US" sz="2400" dirty="0" err="1" smtClean="0"/>
              <a:t>Premie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Probes 54359 (963 are </a:t>
            </a:r>
            <a:r>
              <a:rPr lang="en-US" sz="2400" dirty="0" err="1" smtClean="0"/>
              <a:t>fiducial</a:t>
            </a:r>
            <a:r>
              <a:rPr lang="en-US" sz="2400" dirty="0" smtClean="0"/>
              <a:t> </a:t>
            </a:r>
            <a:r>
              <a:rPr lang="en-US" sz="2400" dirty="0"/>
              <a:t>&amp;</a:t>
            </a:r>
            <a:r>
              <a:rPr lang="en-US" sz="2400" dirty="0" smtClean="0"/>
              <a:t> +/- controls)</a:t>
            </a:r>
          </a:p>
          <a:p>
            <a:r>
              <a:rPr lang="en-US" sz="2400" dirty="0" smtClean="0"/>
              <a:t>Removed Error flagged measurements (M/C/I/P):</a:t>
            </a:r>
          </a:p>
          <a:p>
            <a:pPr>
              <a:buNone/>
            </a:pP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8134" y="2917129"/>
          <a:ext cx="6096000" cy="3873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4912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Sample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FF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BF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Premie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Replicates</a:t>
                      </a:r>
                      <a:endParaRPr lang="en-US" sz="16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1359 (2.5%)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1303 (2.4%)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1046</a:t>
                      </a:r>
                      <a:r>
                        <a:rPr lang="en-US" sz="1000" baseline="0" dirty="0" smtClean="0"/>
                        <a:t> (2.0%)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*1239 (2.3%)</a:t>
                      </a:r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1276 (2.4%)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1326 (2.5%)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949 (1.8%)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1287 (2.4%)</a:t>
                      </a:r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 (FF) (BF)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*1342 (2.5%)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*1210  (2.3%)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1022 (1.9%)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*1241</a:t>
                      </a:r>
                      <a:r>
                        <a:rPr lang="en-US" sz="1000" baseline="0" dirty="0" smtClean="0"/>
                        <a:t> (2.3%)</a:t>
                      </a:r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 (FF)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*1219 (2.3%)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1239 (2.3%)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1097 (2.1%)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*1127 (2.1%)</a:t>
                      </a:r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r>
                        <a:rPr lang="en-US" sz="1000" baseline="0" dirty="0" smtClean="0"/>
                        <a:t> (FF) (BF)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*1183 (2.2%)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*1140 (2.1%)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944 (1.9%)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*1377 (2.6%)</a:t>
                      </a:r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 (FF)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*1198 (2.2%)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1155 (2.2%)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1030 (1.9%)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1178 (2.2%)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1642 (3.1%)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 (FF) (BF)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*1146 (2.1%)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*1255 (2.3%)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1173 (2.2%)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1240 (2.3%)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 (FF) (BF)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*1019 (1.9%)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*1355 (2.5%)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 (BF)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*1311 (2.5%)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1244 (2.3%)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13 (BF)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/>
                        <a:t>*1219 (2.3%)</a:t>
                      </a:r>
                      <a:endParaRPr lang="en-US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*Also have </a:t>
                      </a:r>
                      <a:r>
                        <a:rPr lang="en-US" sz="1000" dirty="0" err="1" smtClean="0"/>
                        <a:t>metagemome</a:t>
                      </a:r>
                      <a:r>
                        <a:rPr lang="en-US" sz="1000" dirty="0" smtClean="0"/>
                        <a:t> </a:t>
                      </a:r>
                    </a:p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sequencing</a:t>
                      </a:r>
                      <a:r>
                        <a:rPr lang="en-US" sz="1000" baseline="0" dirty="0" smtClean="0"/>
                        <a:t> samples </a:t>
                      </a:r>
                      <a:endParaRPr lang="en-US" sz="1000" dirty="0" smtClean="0"/>
                    </a:p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narrow? Fine level Phylum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Subtle differences in phylum sample makeup </a:t>
            </a:r>
            <a:r>
              <a:rPr lang="en-US" b="1" dirty="0" smtClean="0"/>
              <a:t>ARE NOT </a:t>
            </a:r>
            <a:r>
              <a:rPr lang="en-US" dirty="0" smtClean="0"/>
              <a:t>predictive of fine levels of gene expression differences between samples.</a:t>
            </a:r>
            <a:endParaRPr lang="en-US" b="1" dirty="0" smtClean="0"/>
          </a:p>
          <a:p>
            <a:r>
              <a:rPr lang="en-US" dirty="0" smtClean="0"/>
              <a:t>E.g.: FF samples 5 and 6 have similar Phylum breakdowns: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For gene X, sample 5 has a similar, slightly higher, expression measure then sample 6...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u="sng" dirty="0" smtClean="0"/>
              <a:t>We WON’T attempt to explain this by Phylum </a:t>
            </a:r>
          </a:p>
        </p:txBody>
      </p:sp>
      <p:pic>
        <p:nvPicPr>
          <p:cNvPr id="4" name="Picture 3" descr="pie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21" y="3573706"/>
            <a:ext cx="1202663" cy="1054643"/>
          </a:xfrm>
          <a:prstGeom prst="rect">
            <a:avLst/>
          </a:prstGeom>
        </p:spPr>
      </p:pic>
      <p:pic>
        <p:nvPicPr>
          <p:cNvPr id="9" name="Picture 8" descr="pie2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84" y="3550128"/>
            <a:ext cx="1153886" cy="1078221"/>
          </a:xfrm>
          <a:prstGeom prst="rect">
            <a:avLst/>
          </a:prstGeom>
        </p:spPr>
      </p:pic>
      <p:pic>
        <p:nvPicPr>
          <p:cNvPr id="7" name="Picture 6" descr="scal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38" y="3573706"/>
            <a:ext cx="2931962" cy="11237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06957" y="3923492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smtClean="0"/>
              <a:t> X(5)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9557" y="4183730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X(6)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7705" y="3524720"/>
            <a:ext cx="179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55645" y="3887546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45471" y="3879244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4164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Coarse differences in samples phylum makeup </a:t>
            </a:r>
            <a:r>
              <a:rPr lang="en-US" b="1" dirty="0" smtClean="0"/>
              <a:t>ARE </a:t>
            </a:r>
            <a:r>
              <a:rPr lang="en-US" dirty="0" smtClean="0"/>
              <a:t>predictive of coarse differences in gene expressions between samples.</a:t>
            </a:r>
            <a:endParaRPr lang="en-US" b="1" dirty="0" smtClean="0"/>
          </a:p>
          <a:p>
            <a:r>
              <a:rPr lang="en-US" dirty="0" smtClean="0"/>
              <a:t>E.g.: Samples FF 6 and BF 3 have distinct Phylum </a:t>
            </a:r>
            <a:r>
              <a:rPr lang="en-US" dirty="0" err="1" smtClean="0"/>
              <a:t>makeups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For gene X, the two samples have recognizably distinct expression levels...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u="sng" dirty="0" smtClean="0"/>
              <a:t>We WILL attempt to explain this by Phylum</a:t>
            </a:r>
          </a:p>
        </p:txBody>
      </p:sp>
      <p:pic>
        <p:nvPicPr>
          <p:cNvPr id="12" name="Picture 11" descr="scal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84" y="3573706"/>
            <a:ext cx="2397115" cy="1123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perspective? Predict coarse scale GE via Phylum distribution </a:t>
            </a:r>
            <a:endParaRPr lang="en-US" dirty="0"/>
          </a:p>
        </p:txBody>
      </p:sp>
      <p:pic>
        <p:nvPicPr>
          <p:cNvPr id="15" name="Picture 14" descr="pi3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443" y="3573706"/>
            <a:ext cx="1153635" cy="1123799"/>
          </a:xfrm>
          <a:prstGeom prst="rect">
            <a:avLst/>
          </a:prstGeom>
        </p:spPr>
      </p:pic>
      <p:pic>
        <p:nvPicPr>
          <p:cNvPr id="16" name="Picture 15" descr="pie2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781" y="3573706"/>
            <a:ext cx="1202663" cy="11237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43937" y="3923492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smtClean="0"/>
              <a:t> X(FF)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74497" y="4183730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X(BF)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49085" y="3524720"/>
            <a:ext cx="179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98405" y="3911510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FF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16351" y="3915190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Phylum </a:t>
            </a:r>
            <a:r>
              <a:rPr lang="en-US" dirty="0"/>
              <a:t>s</a:t>
            </a:r>
            <a:r>
              <a:rPr lang="en-US" dirty="0" smtClean="0"/>
              <a:t>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distinct signatures: 6FF, 3BF, BF’, BF’’, BF’’’</a:t>
            </a:r>
          </a:p>
          <a:p>
            <a:r>
              <a:rPr lang="en-US" dirty="0" smtClean="0"/>
              <a:t>Signatures are “coarse” phylum measures</a:t>
            </a:r>
          </a:p>
        </p:txBody>
      </p:sp>
      <p:pic>
        <p:nvPicPr>
          <p:cNvPr id="4" name="Picture 3" descr="bacteria_signature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5" y="2911542"/>
            <a:ext cx="8196046" cy="3885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Baby question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Coarse phylum signature should be predictive of gross scale gene expression measurements</a:t>
            </a:r>
          </a:p>
          <a:p>
            <a:endParaRPr lang="en-US" dirty="0"/>
          </a:p>
        </p:txBody>
      </p:sp>
      <p:pic>
        <p:nvPicPr>
          <p:cNvPr id="4" name="Picture 3" descr="bacteria_signature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9481" y="3861155"/>
            <a:ext cx="3854155" cy="1827181"/>
          </a:xfrm>
          <a:prstGeom prst="rect">
            <a:avLst/>
          </a:prstGeom>
        </p:spPr>
      </p:pic>
      <p:pic>
        <p:nvPicPr>
          <p:cNvPr id="5" name="Picture 4" descr="scal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49558" y="4188695"/>
            <a:ext cx="3579961" cy="1446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4973" y="2808358"/>
            <a:ext cx="179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27588" y="3432141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smtClean="0">
                <a:solidFill>
                  <a:schemeClr val="bg1"/>
                </a:solidFill>
              </a:rPr>
              <a:t> X(1)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7637" y="4047458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X(2)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3845745" y="4416790"/>
            <a:ext cx="1714823" cy="98447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57385" y="4577813"/>
            <a:ext cx="13873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Predict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informative phylum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strongest identifying characteristics:</a:t>
            </a:r>
          </a:p>
          <a:p>
            <a:pPr lvl="1"/>
            <a:r>
              <a:rPr lang="en-US" dirty="0" err="1" smtClean="0"/>
              <a:t>firmicutes</a:t>
            </a:r>
            <a:r>
              <a:rPr lang="en-US" dirty="0" smtClean="0"/>
              <a:t>: distinguishes FF/BF</a:t>
            </a:r>
          </a:p>
          <a:p>
            <a:pPr lvl="1"/>
            <a:r>
              <a:rPr lang="en-US" dirty="0" err="1" smtClean="0"/>
              <a:t>Actinobacteria</a:t>
            </a:r>
            <a:r>
              <a:rPr lang="en-US" dirty="0" smtClean="0"/>
              <a:t>: distinguishes BF/BF’ samples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6" descr="sample_spac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20" y="3376048"/>
            <a:ext cx="4917575" cy="3304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try prediction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Firmicutes</a:t>
            </a:r>
            <a:r>
              <a:rPr lang="en-US" dirty="0" smtClean="0"/>
              <a:t> (F) and </a:t>
            </a:r>
            <a:r>
              <a:rPr lang="en-US" dirty="0" err="1" smtClean="0"/>
              <a:t>Actinobacteria</a:t>
            </a:r>
            <a:r>
              <a:rPr lang="en-US" dirty="0" smtClean="0"/>
              <a:t> (A) strongly informative phylum signature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 model prediction: 									single gene expression by F, A, and BF/FF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ample_spac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82" y="2651782"/>
            <a:ext cx="3730614" cy="2507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Raw data only – no further processing</a:t>
            </a:r>
          </a:p>
          <a:p>
            <a:r>
              <a:rPr lang="en-US" dirty="0" smtClean="0"/>
              <a:t>Used 16853 genes that had less than a majority of “low” flags in either FF or BF</a:t>
            </a:r>
          </a:p>
          <a:p>
            <a:r>
              <a:rPr lang="en-US" dirty="0" smtClean="0"/>
              <a:t> 394 genes were usefully predicted by </a:t>
            </a:r>
          </a:p>
          <a:p>
            <a:pPr lvl="1"/>
            <a:r>
              <a:rPr lang="en-US" dirty="0" err="1" smtClean="0"/>
              <a:t>firmicutes</a:t>
            </a:r>
            <a:r>
              <a:rPr lang="en-US" dirty="0" smtClean="0"/>
              <a:t>, </a:t>
            </a:r>
            <a:r>
              <a:rPr lang="en-US" dirty="0" err="1" smtClean="0"/>
              <a:t>Actinobacteria</a:t>
            </a:r>
            <a:r>
              <a:rPr lang="en-US" dirty="0" smtClean="0"/>
              <a:t>, BF versus FF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model_fit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03" y="4342246"/>
            <a:ext cx="6913112" cy="2487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Model: </a:t>
            </a:r>
            <a:r>
              <a:rPr lang="en-US" dirty="0" err="1" smtClean="0"/>
              <a:t>firmicutes</a:t>
            </a:r>
            <a:r>
              <a:rPr lang="en-US" dirty="0" smtClean="0"/>
              <a:t>, </a:t>
            </a:r>
            <a:r>
              <a:rPr lang="en-US" dirty="0" err="1" smtClean="0"/>
              <a:t>Actinobacteria</a:t>
            </a:r>
            <a:r>
              <a:rPr lang="en-US" dirty="0" smtClean="0"/>
              <a:t>, BF Indicator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– plane with shift for BF babies</a:t>
            </a:r>
          </a:p>
          <a:p>
            <a:r>
              <a:rPr lang="en-US" dirty="0" smtClean="0"/>
              <a:t>Left R^2=.88; Right R^2=.62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 descr="good_bad_exampl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328" y="2833220"/>
            <a:ext cx="4338265" cy="3899170"/>
          </a:xfrm>
          <a:prstGeom prst="rect">
            <a:avLst/>
          </a:prstGeom>
        </p:spPr>
      </p:pic>
      <p:pic>
        <p:nvPicPr>
          <p:cNvPr id="6" name="Picture 5" descr="good_exampl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40" y="2833220"/>
            <a:ext cx="4407757" cy="3899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Quantitatively relating (single) gene expression to Phylum distribution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GE(X) = B_0 + F*</a:t>
            </a:r>
            <a:r>
              <a:rPr lang="en-US" dirty="0" err="1" smtClean="0"/>
              <a:t>B_f</a:t>
            </a:r>
            <a:r>
              <a:rPr lang="en-US" dirty="0" smtClean="0"/>
              <a:t> + A*</a:t>
            </a:r>
            <a:r>
              <a:rPr lang="en-US" dirty="0" err="1" smtClean="0"/>
              <a:t>B_a</a:t>
            </a:r>
            <a:r>
              <a:rPr lang="en-US" dirty="0" smtClean="0"/>
              <a:t> + (BF)*</a:t>
            </a:r>
            <a:r>
              <a:rPr lang="en-US" dirty="0" err="1" smtClean="0"/>
              <a:t>B_(bf</a:t>
            </a:r>
            <a:r>
              <a:rPr lang="en-US" dirty="0" smtClean="0"/>
              <a:t>)</a:t>
            </a:r>
          </a:p>
          <a:p>
            <a:r>
              <a:rPr lang="en-US" dirty="0" smtClean="0"/>
              <a:t>F: FF babies have higher %, so they’ll be more changed (+/-) more by </a:t>
            </a:r>
            <a:r>
              <a:rPr lang="en-US" dirty="0" err="1" smtClean="0"/>
              <a:t>Beta_f</a:t>
            </a:r>
            <a:endParaRPr lang="en-US" dirty="0" smtClean="0"/>
          </a:p>
          <a:p>
            <a:r>
              <a:rPr lang="en-US" dirty="0" smtClean="0"/>
              <a:t>A: FF babies have average %, BF signature babies have high %, and BF’ signature babies have low %: Strength of effect (+/-) will be analogous</a:t>
            </a:r>
          </a:p>
          <a:p>
            <a:r>
              <a:rPr lang="en-US" dirty="0" smtClean="0"/>
              <a:t>BF babies have higher expression levels…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Using %</a:t>
            </a:r>
            <a:r>
              <a:rPr lang="en-US" dirty="0" err="1" smtClean="0"/>
              <a:t>firmicutes</a:t>
            </a:r>
            <a:r>
              <a:rPr lang="en-US" dirty="0" smtClean="0"/>
              <a:t> and %</a:t>
            </a:r>
            <a:r>
              <a:rPr lang="en-US" dirty="0" err="1" smtClean="0"/>
              <a:t>Actinobacteria</a:t>
            </a:r>
            <a:r>
              <a:rPr lang="en-US" dirty="0" smtClean="0"/>
              <a:t> as continuous predictors utilizes more phylum distribution information than, e.g., </a:t>
            </a:r>
            <a:r>
              <a:rPr lang="en-US" dirty="0" err="1" smtClean="0"/>
              <a:t>firmicutes</a:t>
            </a:r>
            <a:r>
              <a:rPr lang="en-US" dirty="0" smtClean="0"/>
              <a:t> = {high/low}, </a:t>
            </a:r>
            <a:r>
              <a:rPr lang="en-US" dirty="0" err="1" smtClean="0"/>
              <a:t>Actinobacteria</a:t>
            </a:r>
            <a:r>
              <a:rPr lang="en-US" dirty="0" smtClean="0"/>
              <a:t> = {high/med./low} </a:t>
            </a:r>
          </a:p>
          <a:p>
            <a:r>
              <a:rPr lang="en-US" dirty="0" smtClean="0"/>
              <a:t>Phylum signatures are a simplex (</a:t>
            </a:r>
            <a:r>
              <a:rPr lang="en-US" dirty="0" err="1" smtClean="0"/>
              <a:t>n</a:t>
            </a:r>
            <a:r>
              <a:rPr lang="en-US" dirty="0" smtClean="0"/>
              <a:t>=6) – not all can be used as predictors – we used strongest</a:t>
            </a:r>
          </a:p>
          <a:p>
            <a:r>
              <a:rPr lang="en-US" dirty="0" smtClean="0"/>
              <a:t>4 parameters and 12 data points leave 8 </a:t>
            </a:r>
            <a:r>
              <a:rPr lang="en-US" dirty="0" err="1" smtClean="0"/>
              <a:t>df</a:t>
            </a:r>
            <a:endParaRPr lang="en-US" dirty="0" smtClean="0"/>
          </a:p>
          <a:p>
            <a:r>
              <a:rPr lang="en-US" dirty="0" smtClean="0"/>
              <a:t>Does not blatantly </a:t>
            </a:r>
            <a:r>
              <a:rPr lang="en-US" dirty="0" err="1" smtClean="0"/>
              <a:t>overfit</a:t>
            </a:r>
            <a:r>
              <a:rPr lang="en-US" dirty="0" smtClean="0"/>
              <a:t> the data (e.g., like using the 5 distinct signatures as categories)  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Codelink</a:t>
            </a:r>
            <a:r>
              <a:rPr lang="en-US" dirty="0" smtClean="0"/>
              <a:t> Array “Low” flags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“Low” flag: Signal</a:t>
            </a:r>
            <a:r>
              <a:rPr lang="en-US" sz="2400" baseline="0" dirty="0" smtClean="0"/>
              <a:t> mean &lt; </a:t>
            </a:r>
            <a:r>
              <a:rPr lang="en-US" sz="2400" baseline="0" dirty="0" err="1" smtClean="0"/>
              <a:t>Bkgd_median</a:t>
            </a:r>
            <a:r>
              <a:rPr lang="en-US" sz="2400" baseline="0" dirty="0" smtClean="0"/>
              <a:t> + 1.5*</a:t>
            </a:r>
            <a:r>
              <a:rPr lang="en-US" sz="2400" baseline="0" dirty="0" err="1" smtClean="0"/>
              <a:t>Bkgd_stdev</a:t>
            </a:r>
            <a:endParaRPr lang="en-US" sz="2400" baseline="0" dirty="0" smtClean="0"/>
          </a:p>
          <a:p>
            <a:r>
              <a:rPr lang="en-US" sz="2400" dirty="0" smtClean="0"/>
              <a:t>More “Low” flags in FF compared to BF</a:t>
            </a:r>
          </a:p>
        </p:txBody>
      </p:sp>
      <p:pic>
        <p:nvPicPr>
          <p:cNvPr id="12" name="Picture 11" descr="low_flags_dis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1" y="2758862"/>
            <a:ext cx="7240358" cy="3853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Ideas for future Analyses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Meta+Host</a:t>
            </a:r>
            <a:r>
              <a:rPr lang="en-US" dirty="0" smtClean="0"/>
              <a:t> </a:t>
            </a:r>
            <a:r>
              <a:rPr lang="en-US" dirty="0" err="1" smtClean="0"/>
              <a:t>transcriptome</a:t>
            </a:r>
            <a:endParaRPr lang="en-US" dirty="0" smtClean="0"/>
          </a:p>
          <a:p>
            <a:r>
              <a:rPr lang="en-US" dirty="0" smtClean="0"/>
              <a:t>Data Harmonization</a:t>
            </a:r>
          </a:p>
          <a:p>
            <a:r>
              <a:rPr lang="en-US" dirty="0" smtClean="0"/>
              <a:t>Project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FF/BF Babies – Noninvasive – </a:t>
            </a:r>
            <a:r>
              <a:rPr lang="en-US" dirty="0" err="1" smtClean="0"/>
              <a:t>Metagenome</a:t>
            </a:r>
            <a:r>
              <a:rPr lang="en-US" dirty="0" smtClean="0"/>
              <a:t> Sequencing –  Host Microarray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gut_microb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430" y="2720704"/>
            <a:ext cx="4479547" cy="3719312"/>
          </a:xfrm>
          <a:prstGeom prst="rect">
            <a:avLst/>
          </a:prstGeom>
        </p:spPr>
      </p:pic>
      <p:pic>
        <p:nvPicPr>
          <p:cNvPr id="9" name="Picture 8" descr="bab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30" y="2720705"/>
            <a:ext cx="2484850" cy="3719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Available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 fecal samples (6BF/6FF)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 smtClean="0"/>
              <a:t>Microarray of </a:t>
            </a:r>
            <a:r>
              <a:rPr lang="en-US" dirty="0" smtClean="0">
                <a:solidFill>
                  <a:srgbClr val="3366FF"/>
                </a:solidFill>
              </a:rPr>
              <a:t>Host </a:t>
            </a:r>
            <a:r>
              <a:rPr lang="en-US" dirty="0" smtClean="0"/>
              <a:t>eukaryotic mRNA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H(a</a:t>
            </a:r>
            <a:r>
              <a:rPr lang="en-US" dirty="0" smtClean="0">
                <a:solidFill>
                  <a:srgbClr val="FF0000"/>
                </a:solidFill>
              </a:rPr>
              <a:t>): </a:t>
            </a:r>
            <a:r>
              <a:rPr lang="en-US" dirty="0" err="1" smtClean="0">
                <a:solidFill>
                  <a:srgbClr val="FF0000"/>
                </a:solidFill>
              </a:rPr>
              <a:t>Univariate</a:t>
            </a:r>
            <a:r>
              <a:rPr lang="en-US" dirty="0" smtClean="0">
                <a:solidFill>
                  <a:srgbClr val="FF0000"/>
                </a:solidFill>
              </a:rPr>
              <a:t> (single) gene expression data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H(b</a:t>
            </a:r>
            <a:r>
              <a:rPr lang="en-US" dirty="0" smtClean="0">
                <a:solidFill>
                  <a:srgbClr val="FF0000"/>
                </a:solidFill>
              </a:rPr>
              <a:t>): Multivariate (group) gene expression data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H(c</a:t>
            </a:r>
            <a:r>
              <a:rPr lang="en-US" dirty="0" smtClean="0">
                <a:solidFill>
                  <a:srgbClr val="FF0000"/>
                </a:solidFill>
              </a:rPr>
              <a:t>) (Subset of) functional composition data [?]</a:t>
            </a:r>
            <a:endParaRPr lang="en-US" dirty="0" smtClean="0"/>
          </a:p>
          <a:p>
            <a:r>
              <a:rPr lang="en-US" dirty="0" smtClean="0"/>
              <a:t>454 Shotgun/16S sequencing of </a:t>
            </a:r>
            <a:r>
              <a:rPr lang="en-US" dirty="0" err="1" smtClean="0">
                <a:solidFill>
                  <a:srgbClr val="3366FF"/>
                </a:solidFill>
              </a:rPr>
              <a:t>Metagenome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M(a</a:t>
            </a:r>
            <a:r>
              <a:rPr lang="en-US" dirty="0" smtClean="0">
                <a:solidFill>
                  <a:srgbClr val="FF0000"/>
                </a:solidFill>
              </a:rPr>
              <a:t>): (Subset of) phylum composition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M(b</a:t>
            </a:r>
            <a:r>
              <a:rPr lang="en-US" dirty="0" smtClean="0">
                <a:solidFill>
                  <a:srgbClr val="FF0000"/>
                </a:solidFill>
              </a:rPr>
              <a:t>): (Subset of) functional composition data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792806"/>
            <a:ext cx="3594218" cy="461857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Combine this info!! </a:t>
            </a:r>
            <a:br>
              <a:rPr lang="en-US" dirty="0" smtClean="0"/>
            </a:br>
            <a:r>
              <a:rPr lang="en-US" dirty="0" smtClean="0"/>
              <a:t>Get something useful!?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63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microarra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781" y="1792806"/>
            <a:ext cx="3594219" cy="4618570"/>
          </a:xfrm>
          <a:prstGeom prst="rect">
            <a:avLst/>
          </a:prstGeom>
        </p:spPr>
      </p:pic>
      <p:pic>
        <p:nvPicPr>
          <p:cNvPr id="11" name="Picture 10" descr="sequenc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806"/>
            <a:ext cx="3594218" cy="4618570"/>
          </a:xfrm>
          <a:prstGeom prst="rect">
            <a:avLst/>
          </a:prstGeom>
        </p:spPr>
      </p:pic>
      <p:pic>
        <p:nvPicPr>
          <p:cNvPr id="8" name="Picture 7" descr="microb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60" y="2057984"/>
            <a:ext cx="2596440" cy="1947330"/>
          </a:xfrm>
          <a:prstGeom prst="rect">
            <a:avLst/>
          </a:prstGeom>
        </p:spPr>
      </p:pic>
      <p:pic>
        <p:nvPicPr>
          <p:cNvPr id="6" name="Picture 5" descr="gu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25" y="2099855"/>
            <a:ext cx="2596440" cy="1947330"/>
          </a:xfrm>
          <a:prstGeom prst="rect">
            <a:avLst/>
          </a:prstGeom>
        </p:spPr>
      </p:pic>
      <p:pic>
        <p:nvPicPr>
          <p:cNvPr id="12" name="Picture 11" descr="combin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175" y="4672733"/>
            <a:ext cx="2533650" cy="17526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8889693">
            <a:off x="2571275" y="3696415"/>
            <a:ext cx="991618" cy="138171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2701478">
            <a:off x="5605601" y="3698260"/>
            <a:ext cx="991618" cy="1381719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Help 15">
            <a:hlinkClick r:id="" action="ppaction://noaction" highlightClick="1"/>
          </p:cNvPr>
          <p:cNvSpPr/>
          <p:nvPr/>
        </p:nvSpPr>
        <p:spPr>
          <a:xfrm>
            <a:off x="3949807" y="2071941"/>
            <a:ext cx="1256622" cy="2268609"/>
          </a:xfrm>
          <a:prstGeom prst="actionButtonHel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Possible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(1) Relate bacterial functional pathways to host functional pathways</a:t>
            </a:r>
          </a:p>
          <a:p>
            <a:r>
              <a:rPr lang="en-US" dirty="0" smtClean="0"/>
              <a:t>(2) Use bacterial information + host information to classify FF/BF</a:t>
            </a:r>
          </a:p>
          <a:p>
            <a:r>
              <a:rPr lang="en-US" dirty="0" smtClean="0"/>
              <a:t>(3) Relate bacterial functional pathways to subset of host gene expression </a:t>
            </a:r>
          </a:p>
          <a:p>
            <a:r>
              <a:rPr lang="en-US" dirty="0" smtClean="0"/>
              <a:t>(4) Relate bacterial phylum distribution to subset of host gene expression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etagenome_functional_ex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" y="3125804"/>
            <a:ext cx="3628787" cy="3602202"/>
          </a:xfrm>
          <a:prstGeom prst="rect">
            <a:avLst/>
          </a:prstGeom>
        </p:spPr>
      </p:pic>
      <p:pic>
        <p:nvPicPr>
          <p:cNvPr id="7" name="Picture 6" descr="microarra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783" y="3125804"/>
            <a:ext cx="3608200" cy="3602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183" y="2169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(1) Functional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183" y="154248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Can we quantitatively relate Bacterial and Host functionally activated pathways?</a:t>
            </a:r>
          </a:p>
        </p:txBody>
      </p:sp>
      <p:pic>
        <p:nvPicPr>
          <p:cNvPr id="9" name="Picture 8" descr="microb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88" y="3158690"/>
            <a:ext cx="1011276" cy="758457"/>
          </a:xfrm>
          <a:prstGeom prst="rect">
            <a:avLst/>
          </a:prstGeom>
        </p:spPr>
      </p:pic>
      <p:pic>
        <p:nvPicPr>
          <p:cNvPr id="10" name="Picture 9" descr="gu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841" y="3119792"/>
            <a:ext cx="1063141" cy="797356"/>
          </a:xfrm>
          <a:prstGeom prst="rect">
            <a:avLst/>
          </a:prstGeom>
        </p:spPr>
      </p:pic>
      <p:sp>
        <p:nvSpPr>
          <p:cNvPr id="14" name="Action Button: Help 13">
            <a:hlinkClick r:id="" action="ppaction://noaction" highlightClick="1"/>
          </p:cNvPr>
          <p:cNvSpPr/>
          <p:nvPr/>
        </p:nvSpPr>
        <p:spPr>
          <a:xfrm>
            <a:off x="3935376" y="3197481"/>
            <a:ext cx="1256622" cy="1361209"/>
          </a:xfrm>
          <a:prstGeom prst="actionButtonHel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8889693">
            <a:off x="1052841" y="3635375"/>
            <a:ext cx="580728" cy="77527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8249154" y="4157238"/>
            <a:ext cx="580263" cy="1427288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22092" y="5848205"/>
            <a:ext cx="1564032" cy="584776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Array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83026" y="3524255"/>
            <a:ext cx="1382359" cy="15109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5400000" scaled="0"/>
            <a:tileRect/>
          </a:gradFill>
          <a:ln w="57150" cmpd="sng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32082" y="3394385"/>
            <a:ext cx="1606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FFFF"/>
                </a:solidFill>
              </a:rPr>
              <a:t>GO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26939" y="4323249"/>
            <a:ext cx="13384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FFFF"/>
                </a:solidFill>
              </a:rPr>
              <a:t>ontology</a:t>
            </a: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8017468">
            <a:off x="7066375" y="5002529"/>
            <a:ext cx="580263" cy="775235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93229" y="4436628"/>
            <a:ext cx="156403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 smtClean="0">
                <a:solidFill>
                  <a:schemeClr val="bg1"/>
                </a:solidFill>
              </a:rPr>
              <a:t>*</a:t>
            </a:r>
            <a:endParaRPr lang="en-US" sz="65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22243" y="4532160"/>
            <a:ext cx="156403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 smtClean="0">
                <a:solidFill>
                  <a:schemeClr val="bg1"/>
                </a:solidFill>
              </a:rPr>
              <a:t>?</a:t>
            </a:r>
            <a:endParaRPr lang="en-US" sz="6500" dirty="0">
              <a:solidFill>
                <a:schemeClr val="bg1"/>
              </a:solidFill>
            </a:endParaRPr>
          </a:p>
        </p:txBody>
      </p:sp>
      <p:pic>
        <p:nvPicPr>
          <p:cNvPr id="29" name="Picture 28" descr="combin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432" y="4890905"/>
            <a:ext cx="2533650" cy="17526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8889693">
            <a:off x="2600056" y="5065396"/>
            <a:ext cx="991618" cy="138171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2647199">
            <a:off x="5242000" y="5062959"/>
            <a:ext cx="991618" cy="1381719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183" y="2169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(1) Functional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183" y="154248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Correlate functional categories: covariance, </a:t>
            </a:r>
            <a:r>
              <a:rPr lang="en-US" dirty="0" err="1" smtClean="0"/>
              <a:t>Bayes</a:t>
            </a:r>
            <a:r>
              <a:rPr lang="en-US" dirty="0" smtClean="0"/>
              <a:t>, mutual information, or </a:t>
            </a:r>
            <a:r>
              <a:rPr lang="en-US" dirty="0" err="1" smtClean="0"/>
              <a:t>CoD</a:t>
            </a:r>
            <a:r>
              <a:rPr lang="en-US" dirty="0" smtClean="0"/>
              <a:t> methods</a:t>
            </a:r>
          </a:p>
        </p:txBody>
      </p:sp>
      <p:pic>
        <p:nvPicPr>
          <p:cNvPr id="25" name="Picture 24" descr="host_function_ex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679700"/>
            <a:ext cx="4648200" cy="4178300"/>
          </a:xfrm>
          <a:prstGeom prst="rect">
            <a:avLst/>
          </a:prstGeom>
        </p:spPr>
      </p:pic>
      <p:pic>
        <p:nvPicPr>
          <p:cNvPr id="27" name="Picture 26" descr="metagenome_functional_ex2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3" y="2679700"/>
            <a:ext cx="4389702" cy="4178300"/>
          </a:xfrm>
          <a:prstGeom prst="rect">
            <a:avLst/>
          </a:prstGeom>
        </p:spPr>
      </p:pic>
      <p:pic>
        <p:nvPicPr>
          <p:cNvPr id="6" name="Picture 5" descr="matri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69" y="3741553"/>
            <a:ext cx="2333372" cy="232689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5400000">
            <a:off x="5794146" y="4533116"/>
            <a:ext cx="384749" cy="775235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2949136" y="4533116"/>
            <a:ext cx="384749" cy="775235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79377" y="6025153"/>
            <a:ext cx="355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arker: stronger association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01269" y="3372221"/>
            <a:ext cx="355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metagenome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4144263" y="5331931"/>
            <a:ext cx="355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701896"/>
            <a:ext cx="3266760" cy="343535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183" y="2169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(2) BF/FF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183" y="154248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i="1" dirty="0" smtClean="0"/>
              <a:t>both</a:t>
            </a:r>
            <a:r>
              <a:rPr lang="en-US" dirty="0" smtClean="0"/>
              <a:t> </a:t>
            </a:r>
            <a:r>
              <a:rPr lang="en-US" dirty="0" err="1" smtClean="0"/>
              <a:t>metagenome</a:t>
            </a:r>
            <a:r>
              <a:rPr lang="en-US" dirty="0" smtClean="0"/>
              <a:t> </a:t>
            </a:r>
            <a:r>
              <a:rPr lang="en-US" i="1" dirty="0" smtClean="0"/>
              <a:t>and </a:t>
            </a:r>
            <a:r>
              <a:rPr lang="en-US" dirty="0" smtClean="0"/>
              <a:t>host information in BF/FF classification, e.g., using LDA</a:t>
            </a:r>
          </a:p>
        </p:txBody>
      </p:sp>
      <p:pic>
        <p:nvPicPr>
          <p:cNvPr id="9" name="Picture 8" descr="microarra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143" y="2701896"/>
            <a:ext cx="3268857" cy="3435356"/>
          </a:xfrm>
          <a:prstGeom prst="rect">
            <a:avLst/>
          </a:prstGeom>
        </p:spPr>
      </p:pic>
      <p:pic>
        <p:nvPicPr>
          <p:cNvPr id="10" name="Picture 9" descr="sequenc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1896"/>
            <a:ext cx="3266760" cy="3433153"/>
          </a:xfrm>
          <a:prstGeom prst="rect">
            <a:avLst/>
          </a:prstGeom>
        </p:spPr>
      </p:pic>
      <p:pic>
        <p:nvPicPr>
          <p:cNvPr id="11" name="Picture 10" descr="microb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60" y="2967074"/>
            <a:ext cx="2596440" cy="1947330"/>
          </a:xfrm>
          <a:prstGeom prst="rect">
            <a:avLst/>
          </a:prstGeom>
        </p:spPr>
      </p:pic>
      <p:pic>
        <p:nvPicPr>
          <p:cNvPr id="12" name="Picture 11" descr="gu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325" y="3008945"/>
            <a:ext cx="2596440" cy="194733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2701478">
            <a:off x="5648813" y="4160974"/>
            <a:ext cx="991618" cy="1381719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Help 14">
            <a:hlinkClick r:id="" action="ppaction://noaction" highlightClick="1"/>
          </p:cNvPr>
          <p:cNvSpPr/>
          <p:nvPr/>
        </p:nvSpPr>
        <p:spPr>
          <a:xfrm>
            <a:off x="3949807" y="2701896"/>
            <a:ext cx="1256622" cy="1338268"/>
          </a:xfrm>
          <a:prstGeom prst="actionButtonHel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lassific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760" y="4011304"/>
            <a:ext cx="2931428" cy="3034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63221" y="4349375"/>
            <a:ext cx="123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7647" y="6122822"/>
            <a:ext cx="123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F</a:t>
            </a:r>
          </a:p>
        </p:txBody>
      </p:sp>
      <p:sp>
        <p:nvSpPr>
          <p:cNvPr id="23" name="Minus 22"/>
          <p:cNvSpPr/>
          <p:nvPr/>
        </p:nvSpPr>
        <p:spPr>
          <a:xfrm rot="2004933">
            <a:off x="2832703" y="5326766"/>
            <a:ext cx="3630498" cy="423711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8889693">
            <a:off x="2614487" y="4159129"/>
            <a:ext cx="991618" cy="138171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(2) BF/FF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E.g., phylum distinguishes FF/BF</a:t>
            </a:r>
          </a:p>
          <a:p>
            <a:r>
              <a:rPr lang="en-US" dirty="0" smtClean="0"/>
              <a:t>Right: </a:t>
            </a:r>
            <a:r>
              <a:rPr lang="en-US" dirty="0" err="1" smtClean="0"/>
              <a:t>FF(blue</a:t>
            </a:r>
            <a:r>
              <a:rPr lang="en-US" dirty="0" smtClean="0"/>
              <a:t>); </a:t>
            </a:r>
            <a:r>
              <a:rPr lang="en-US" dirty="0" err="1" smtClean="0"/>
              <a:t>BF(green</a:t>
            </a:r>
            <a:r>
              <a:rPr lang="en-US" dirty="0" smtClean="0"/>
              <a:t>/brown)</a:t>
            </a:r>
          </a:p>
          <a:p>
            <a:r>
              <a:rPr lang="en-US" dirty="0" smtClean="0"/>
              <a:t>Below: FF (top); BF (bottom)</a:t>
            </a:r>
          </a:p>
        </p:txBody>
      </p:sp>
      <p:pic>
        <p:nvPicPr>
          <p:cNvPr id="14" name="Picture 13" descr="bacteri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99180"/>
            <a:ext cx="5849312" cy="3593793"/>
          </a:xfrm>
          <a:prstGeom prst="rect">
            <a:avLst/>
          </a:prstGeom>
        </p:spPr>
      </p:pic>
      <p:pic>
        <p:nvPicPr>
          <p:cNvPr id="5" name="Picture 4" descr="bacteria_signature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61998" y="2773865"/>
            <a:ext cx="5157551" cy="2445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(3) Multivariate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analytical concept here is analogous to that of (1), the functional analysis. </a:t>
            </a:r>
          </a:p>
          <a:p>
            <a:r>
              <a:rPr lang="en-US" dirty="0" smtClean="0"/>
              <a:t>we relate the high dimensional variable of, e.g., distribution of </a:t>
            </a:r>
            <a:r>
              <a:rPr lang="en-US" dirty="0" err="1" smtClean="0"/>
              <a:t>metagenome</a:t>
            </a:r>
            <a:r>
              <a:rPr lang="en-US" dirty="0" smtClean="0"/>
              <a:t> functional pathways to a set of gene expression values.</a:t>
            </a:r>
          </a:p>
          <a:p>
            <a:r>
              <a:rPr lang="en-US" dirty="0" smtClean="0"/>
              <a:t>Another method for relating multivariate variables to multivariate variables is canonical correlation analysis.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breakdown of “Low” flags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04420" y="1669143"/>
          <a:ext cx="5382380" cy="4661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5595"/>
                <a:gridCol w="1345595"/>
                <a:gridCol w="1345595"/>
                <a:gridCol w="1345595"/>
              </a:tblGrid>
              <a:tr h="24912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Sample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FF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BF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 smtClean="0"/>
                        <a:t>Premie</a:t>
                      </a:r>
                      <a:endParaRPr lang="en-US" sz="1600" dirty="0"/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+mn-lt"/>
                        </a:rPr>
                        <a:t>41255 (77.2%)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+mn-lt"/>
                        </a:rPr>
                        <a:t>24601 (46%)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35638 (66.7%)</a:t>
                      </a:r>
                    </a:p>
                  </a:txBody>
                  <a:tcPr marL="12700" marR="12700" marT="12700" marB="0" anchor="b"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+mn-lt"/>
                        </a:rPr>
                        <a:t>41784 (78.2%)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+mn-lt"/>
                        </a:rPr>
                        <a:t>36081 (67.5%)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+mn-lt"/>
                        </a:rPr>
                        <a:t>41019 (76.8%)</a:t>
                      </a:r>
                    </a:p>
                  </a:txBody>
                  <a:tcPr marL="12700" marR="12700" marT="12700" marB="0" anchor="b"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(FF) (BF)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*41267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(77.2%)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*34790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(65.1%)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42721 (</a:t>
                      </a:r>
                      <a:r>
                        <a:rPr lang="en-US" sz="1600" b="0" i="0" u="none" strike="noStrike" dirty="0" smtClean="0">
                          <a:latin typeface="+mn-lt"/>
                        </a:rPr>
                        <a:t>80.0%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)</a:t>
                      </a:r>
                    </a:p>
                  </a:txBody>
                  <a:tcPr marL="12700" marR="12700" marT="12700" marB="0" anchor="b"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 (FF)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*40723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(76.2%)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35191 (65.9%)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43776 (81.9%)</a:t>
                      </a:r>
                    </a:p>
                  </a:txBody>
                  <a:tcPr marL="12700" marR="12700" marT="12700" marB="0" anchor="b"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r>
                        <a:rPr lang="en-US" sz="1400" baseline="0" dirty="0" smtClean="0"/>
                        <a:t> (FF) (BF)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*38567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(72.2%)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*33293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(62.3%)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42205 (</a:t>
                      </a:r>
                      <a:r>
                        <a:rPr lang="en-US" sz="1600" b="0" i="0" u="none" strike="noStrike" dirty="0" smtClean="0">
                          <a:latin typeface="+mn-lt"/>
                        </a:rPr>
                        <a:t>79.0%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)</a:t>
                      </a:r>
                    </a:p>
                  </a:txBody>
                  <a:tcPr marL="12700" marR="12700" marT="12700" marB="0" anchor="b"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 (FF)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*39486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(73.9%)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34945 (65.4%)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42903 (80.3%)</a:t>
                      </a:r>
                    </a:p>
                  </a:txBody>
                  <a:tcPr marL="12700" marR="12700" marT="12700" marB="0" anchor="b"/>
                </a:tc>
              </a:tr>
              <a:tr h="3638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39158 (73.3%)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28535 (53.4%)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 (FF) (BF)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*31946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(59.8%)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*36120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(67.6%)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  <a:cs typeface=""/>
                      </a:endParaRPr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36640 (68.6%)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37445 (70.1%)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  <a:cs typeface=""/>
                      </a:endParaRPr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 (FF) (BF)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*39399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(73.7%)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*34665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(64.9%)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  <a:cs typeface=""/>
                      </a:endParaRPr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 (BF)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*29010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(54.3%)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/>
                      <a:endParaRPr lang="en-US" sz="1400">
                        <a:latin typeface="+mn-lt"/>
                        <a:cs typeface=""/>
                      </a:endParaRPr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+mn-lt"/>
                        </a:rPr>
                        <a:t>34033 (63.7%)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+mn-lt"/>
                        <a:cs typeface=""/>
                      </a:endParaRPr>
                    </a:p>
                  </a:txBody>
                  <a:tcPr/>
                </a:tc>
              </a:tr>
              <a:tr h="24912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 (BF)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latin typeface="+mn-lt"/>
                        </a:rPr>
                        <a:t>*34747 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(</a:t>
                      </a:r>
                      <a:r>
                        <a:rPr lang="en-US" sz="1600" b="0" i="0" u="none" strike="noStrike" dirty="0" smtClean="0">
                          <a:latin typeface="+mn-lt"/>
                        </a:rPr>
                        <a:t>65.0%</a:t>
                      </a:r>
                      <a:r>
                        <a:rPr lang="en-US" sz="1600" b="0" i="0" u="none" strike="noStrike" dirty="0">
                          <a:latin typeface="+mn-lt"/>
                        </a:rPr>
                        <a:t>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</a:tr>
              <a:tr h="249127">
                <a:tc grid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*Also have </a:t>
                      </a:r>
                      <a:r>
                        <a:rPr lang="en-US" sz="1400" dirty="0" err="1" smtClean="0"/>
                        <a:t>metagemome</a:t>
                      </a:r>
                      <a:r>
                        <a:rPr lang="en-US" sz="1400" dirty="0" smtClean="0"/>
                        <a:t> sequencing</a:t>
                      </a:r>
                      <a:r>
                        <a:rPr lang="en-US" sz="1400" baseline="0" dirty="0" smtClean="0"/>
                        <a:t> samples </a:t>
                      </a:r>
                      <a:endParaRPr lang="en-US" sz="14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600" b="0" i="0" u="none" strike="noStrike" dirty="0"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low_flag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0" y="1521281"/>
            <a:ext cx="2253561" cy="5015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redi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06" y="4826405"/>
            <a:ext cx="2601737" cy="17390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862" y="2701896"/>
            <a:ext cx="3266760" cy="343535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equenc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3" y="2701896"/>
            <a:ext cx="3266760" cy="3433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183" y="2169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(4) </a:t>
            </a:r>
            <a:r>
              <a:rPr lang="en-US" dirty="0" err="1" smtClean="0"/>
              <a:t>Univariate</a:t>
            </a:r>
            <a:r>
              <a:rPr lang="en-US" dirty="0" smtClean="0"/>
              <a:t>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183" y="154248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Predict </a:t>
            </a:r>
            <a:r>
              <a:rPr lang="en-US" dirty="0" err="1" smtClean="0"/>
              <a:t>univariate</a:t>
            </a:r>
            <a:r>
              <a:rPr lang="en-US" dirty="0" smtClean="0"/>
              <a:t> gene expression using phylum/function </a:t>
            </a:r>
            <a:r>
              <a:rPr lang="en-US" dirty="0" err="1" smtClean="0"/>
              <a:t>metagenome</a:t>
            </a:r>
            <a:r>
              <a:rPr lang="en-US" dirty="0" smtClean="0"/>
              <a:t> characteristics</a:t>
            </a:r>
          </a:p>
        </p:txBody>
      </p:sp>
      <p:pic>
        <p:nvPicPr>
          <p:cNvPr id="9" name="Picture 8" descr="microarray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143" y="2701896"/>
            <a:ext cx="3268857" cy="3435356"/>
          </a:xfrm>
          <a:prstGeom prst="rect">
            <a:avLst/>
          </a:prstGeom>
        </p:spPr>
      </p:pic>
      <p:pic>
        <p:nvPicPr>
          <p:cNvPr id="11" name="Picture 10" descr="microb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60" y="2967074"/>
            <a:ext cx="2596440" cy="1947330"/>
          </a:xfrm>
          <a:prstGeom prst="rect">
            <a:avLst/>
          </a:prstGeom>
        </p:spPr>
      </p:pic>
      <p:pic>
        <p:nvPicPr>
          <p:cNvPr id="12" name="Picture 11" descr="gu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325" y="3008945"/>
            <a:ext cx="2596440" cy="194733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8889693">
            <a:off x="2614487" y="4159129"/>
            <a:ext cx="991618" cy="138171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2701478">
            <a:off x="5648813" y="4160974"/>
            <a:ext cx="991618" cy="1381719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Help 14">
            <a:hlinkClick r:id="" action="ppaction://noaction" highlightClick="1"/>
          </p:cNvPr>
          <p:cNvSpPr/>
          <p:nvPr/>
        </p:nvSpPr>
        <p:spPr>
          <a:xfrm>
            <a:off x="3935376" y="2701896"/>
            <a:ext cx="1256622" cy="1338268"/>
          </a:xfrm>
          <a:prstGeom prst="actionButtonHel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63221" y="4349375"/>
            <a:ext cx="123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BF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7647" y="6122822"/>
            <a:ext cx="123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nt Arrow 20"/>
          <p:cNvSpPr/>
          <p:nvPr/>
        </p:nvSpPr>
        <p:spPr>
          <a:xfrm flipV="1">
            <a:off x="1031702" y="3776384"/>
            <a:ext cx="1349453" cy="1165209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>
            <a:off x="981320" y="4384673"/>
            <a:ext cx="1387620" cy="107311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microarra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32" y="2930453"/>
            <a:ext cx="2169526" cy="3707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(4) </a:t>
            </a:r>
            <a:r>
              <a:rPr lang="en-US" dirty="0" err="1" smtClean="0"/>
              <a:t>Univariate</a:t>
            </a:r>
            <a:r>
              <a:rPr lang="en-US" dirty="0" smtClean="0"/>
              <a:t>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Phylum composition % predicts expression. Nonlinear MI and </a:t>
            </a:r>
            <a:r>
              <a:rPr lang="en-US" dirty="0" err="1" smtClean="0"/>
              <a:t>CoD</a:t>
            </a:r>
            <a:r>
              <a:rPr lang="en-US" dirty="0" smtClean="0"/>
              <a:t> methods available.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 descr="good_exampl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48" y="2596325"/>
            <a:ext cx="3990251" cy="3529838"/>
          </a:xfrm>
          <a:prstGeom prst="rect">
            <a:avLst/>
          </a:prstGeom>
        </p:spPr>
      </p:pic>
      <p:pic>
        <p:nvPicPr>
          <p:cNvPr id="8" name="Picture 7" descr="pi3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25" y="4961873"/>
            <a:ext cx="1807626" cy="1760876"/>
          </a:xfrm>
          <a:prstGeom prst="rect">
            <a:avLst/>
          </a:prstGeom>
        </p:spPr>
      </p:pic>
      <p:pic>
        <p:nvPicPr>
          <p:cNvPr id="9" name="Picture 8" descr="pie2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26" y="2675091"/>
            <a:ext cx="1807626" cy="16890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44140" y="3108057"/>
            <a:ext cx="179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 Expression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2841" y="3287065"/>
            <a:ext cx="79591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FF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901824" y="5371208"/>
            <a:ext cx="795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BF</a:t>
            </a:r>
            <a:endParaRPr lang="en-US" sz="3000" dirty="0"/>
          </a:p>
        </p:txBody>
      </p:sp>
      <p:sp>
        <p:nvSpPr>
          <p:cNvPr id="15" name="Rectangle 14"/>
          <p:cNvSpPr/>
          <p:nvPr/>
        </p:nvSpPr>
        <p:spPr>
          <a:xfrm>
            <a:off x="3162033" y="3524720"/>
            <a:ext cx="1053967" cy="250149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tx1"/>
              </a:gs>
              <a:gs pos="50000">
                <a:srgbClr val="008000"/>
              </a:gs>
              <a:gs pos="25000">
                <a:srgbClr val="FF0000"/>
              </a:gs>
            </a:gsLst>
            <a:lin ang="5400000" scaled="0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62033" y="3928760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X(BF)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02268" y="4601122"/>
            <a:ext cx="79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smtClean="0"/>
              <a:t> X(FF)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7488" y="6054012"/>
            <a:ext cx="329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Gradient is surface of prediction</a:t>
            </a:r>
          </a:p>
          <a:p>
            <a:pPr algn="ctr"/>
            <a:r>
              <a:rPr lang="en-US" dirty="0" smtClean="0"/>
              <a:t>Circle size is gene expression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399929" y="4430886"/>
            <a:ext cx="179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yc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58" y="1904800"/>
            <a:ext cx="5512235" cy="4162300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052172" y="3223854"/>
          <a:ext cx="1365494" cy="101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494"/>
              </a:tblGrid>
              <a:tr h="101860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45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4" descr="cute_ho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7" y="2774321"/>
            <a:ext cx="2094800" cy="1587830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>
            <a:off x="278234" y="1547044"/>
            <a:ext cx="1067913" cy="1050406"/>
          </a:xfrm>
          <a:prstGeom prst="bentArrow">
            <a:avLst/>
          </a:prstGeom>
          <a:effectLst>
            <a:outerShdw blurRad="40000" dist="23000" dir="5400000" sx="80000" sy="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 flipV="1">
            <a:off x="7860430" y="1524838"/>
            <a:ext cx="1067913" cy="1072612"/>
          </a:xfrm>
          <a:prstGeom prst="bentArrow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  <a:effectLst>
            <a:outerShdw blurRad="40000" dist="23000" dir="5400000" sx="80000" sy="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host_function_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18" y="4543985"/>
            <a:ext cx="1515215" cy="1765077"/>
          </a:xfrm>
          <a:prstGeom prst="rect">
            <a:avLst/>
          </a:prstGeom>
        </p:spPr>
      </p:pic>
      <p:pic>
        <p:nvPicPr>
          <p:cNvPr id="15" name="Picture 14" descr="phylu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805" y="5216895"/>
            <a:ext cx="1818325" cy="1652393"/>
          </a:xfrm>
          <a:prstGeom prst="rect">
            <a:avLst/>
          </a:prstGeom>
        </p:spPr>
      </p:pic>
      <p:pic>
        <p:nvPicPr>
          <p:cNvPr id="12" name="Picture 11" descr="host_func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681" y="4435653"/>
            <a:ext cx="1777076" cy="1735286"/>
          </a:xfrm>
          <a:prstGeom prst="rect">
            <a:avLst/>
          </a:prstGeom>
        </p:spPr>
      </p:pic>
      <p:sp>
        <p:nvSpPr>
          <p:cNvPr id="14" name="Minus 13"/>
          <p:cNvSpPr/>
          <p:nvPr/>
        </p:nvSpPr>
        <p:spPr>
          <a:xfrm rot="18234700">
            <a:off x="6422848" y="5617688"/>
            <a:ext cx="2525469" cy="35048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equencing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311" y="1524838"/>
            <a:ext cx="1474024" cy="8483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9411" y="6165091"/>
            <a:ext cx="272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Functional </a:t>
            </a:r>
          </a:p>
          <a:p>
            <a:pPr algn="ctr"/>
            <a:r>
              <a:rPr lang="en-US" dirty="0" smtClean="0"/>
              <a:t>pathways (?)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58558" y="5776133"/>
            <a:ext cx="1590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Functional</a:t>
            </a:r>
          </a:p>
          <a:p>
            <a:pPr algn="ctr"/>
            <a:r>
              <a:rPr lang="en-US" dirty="0" smtClean="0"/>
              <a:t>pathways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0990" y="1177712"/>
            <a:ext cx="272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59561" y="1177712"/>
            <a:ext cx="210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Microarray</a:t>
            </a:r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 flipV="1">
            <a:off x="278234" y="4543985"/>
            <a:ext cx="1067913" cy="1072612"/>
          </a:xfrm>
          <a:prstGeom prst="bentArrow">
            <a:avLst/>
          </a:prstGeom>
          <a:effectLst>
            <a:outerShdw blurRad="40000" dist="23000" dir="5400000" sx="80000" sy="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rot="10800000">
            <a:off x="7860430" y="4543985"/>
            <a:ext cx="1067913" cy="1050406"/>
          </a:xfrm>
          <a:prstGeom prst="bentArrow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  <a:effectLst>
            <a:outerShdw blurRad="40000" dist="23000" dir="5400000" sx="80000" sy="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 descr="predic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928" y="2539730"/>
            <a:ext cx="1489011" cy="1176630"/>
          </a:xfrm>
          <a:prstGeom prst="rect">
            <a:avLst/>
          </a:prstGeom>
        </p:spPr>
      </p:pic>
      <p:pic>
        <p:nvPicPr>
          <p:cNvPr id="25" name="Picture 24" descr="matrix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969" y="4290000"/>
            <a:ext cx="1235673" cy="1232241"/>
          </a:xfrm>
          <a:prstGeom prst="rect">
            <a:avLst/>
          </a:prstGeom>
        </p:spPr>
      </p:pic>
      <p:pic>
        <p:nvPicPr>
          <p:cNvPr id="28" name="Picture 27" descr="classificat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558" y="3223854"/>
            <a:ext cx="1346677" cy="1004179"/>
          </a:xfrm>
          <a:prstGeom prst="rect">
            <a:avLst/>
          </a:prstGeom>
        </p:spPr>
      </p:pic>
      <p:sp>
        <p:nvSpPr>
          <p:cNvPr id="27" name="Minus 26"/>
          <p:cNvSpPr/>
          <p:nvPr/>
        </p:nvSpPr>
        <p:spPr>
          <a:xfrm rot="1486995">
            <a:off x="4706015" y="3705863"/>
            <a:ext cx="2058318" cy="91628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cute_bacteria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4056" y="2774321"/>
            <a:ext cx="2074287" cy="1400239"/>
          </a:xfrm>
          <a:prstGeom prst="rect">
            <a:avLst/>
          </a:prstGeom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6854055" y="2774321"/>
          <a:ext cx="2070477" cy="140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477"/>
              </a:tblGrid>
              <a:tr h="14002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327479" y="5406801"/>
            <a:ext cx="272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Covariance Analysis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405541" y="3586490"/>
            <a:ext cx="124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087161" y="4164060"/>
            <a:ext cx="15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344404" y="6471045"/>
            <a:ext cx="220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Phylum makeup</a:t>
            </a:r>
          </a:p>
          <a:p>
            <a:pPr algn="r"/>
            <a:endParaRPr lang="en-US" dirty="0"/>
          </a:p>
        </p:txBody>
      </p:sp>
      <p:pic>
        <p:nvPicPr>
          <p:cNvPr id="37" name="Picture 36" descr="microarray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1858927" y="1223122"/>
            <a:ext cx="826179" cy="1474023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 rot="13819403">
            <a:off x="4849973" y="5796413"/>
            <a:ext cx="1195171" cy="657278"/>
          </a:xfrm>
          <a:custGeom>
            <a:avLst/>
            <a:gdLst>
              <a:gd name="connsiteX0" fmla="*/ 779288 w 779288"/>
              <a:gd name="connsiteY0" fmla="*/ 14430 h 14430"/>
              <a:gd name="connsiteX1" fmla="*/ 0 w 779288"/>
              <a:gd name="connsiteY1" fmla="*/ 0 h 14430"/>
              <a:gd name="connsiteX0" fmla="*/ 779288 w 779288"/>
              <a:gd name="connsiteY0" fmla="*/ 0 h 7292"/>
              <a:gd name="connsiteX1" fmla="*/ 0 w 779288"/>
              <a:gd name="connsiteY1" fmla="*/ 7292 h 7292"/>
              <a:gd name="connsiteX0" fmla="*/ 779288 w 779288"/>
              <a:gd name="connsiteY0" fmla="*/ 20214 h 27506"/>
              <a:gd name="connsiteX1" fmla="*/ 0 w 779288"/>
              <a:gd name="connsiteY1" fmla="*/ 27506 h 27506"/>
              <a:gd name="connsiteX0" fmla="*/ 779288 w 779288"/>
              <a:gd name="connsiteY0" fmla="*/ 39 h 27506"/>
              <a:gd name="connsiteX1" fmla="*/ 0 w 779288"/>
              <a:gd name="connsiteY1" fmla="*/ 27506 h 2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288" h="27506">
                <a:moveTo>
                  <a:pt x="779288" y="39"/>
                </a:moveTo>
                <a:cubicBezTo>
                  <a:pt x="519525" y="2470"/>
                  <a:pt x="353030" y="0"/>
                  <a:pt x="0" y="27506"/>
                </a:cubicBezTo>
              </a:path>
            </a:pathLst>
          </a:custGeom>
          <a:ln w="279400" cap="sq" cmpd="sng">
            <a:solidFill>
              <a:srgbClr val="008000"/>
            </a:solidFill>
            <a:headEnd type="stealth" w="sm" len="sm"/>
          </a:ln>
          <a:effectLst>
            <a:outerShdw blurRad="40000" dist="20000" dir="5400000" sx="80000" sy="8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 rot="3017723">
            <a:off x="3267587" y="1709322"/>
            <a:ext cx="1195171" cy="657278"/>
          </a:xfrm>
          <a:custGeom>
            <a:avLst/>
            <a:gdLst>
              <a:gd name="connsiteX0" fmla="*/ 779288 w 779288"/>
              <a:gd name="connsiteY0" fmla="*/ 14430 h 14430"/>
              <a:gd name="connsiteX1" fmla="*/ 0 w 779288"/>
              <a:gd name="connsiteY1" fmla="*/ 0 h 14430"/>
              <a:gd name="connsiteX0" fmla="*/ 779288 w 779288"/>
              <a:gd name="connsiteY0" fmla="*/ 0 h 7292"/>
              <a:gd name="connsiteX1" fmla="*/ 0 w 779288"/>
              <a:gd name="connsiteY1" fmla="*/ 7292 h 7292"/>
              <a:gd name="connsiteX0" fmla="*/ 779288 w 779288"/>
              <a:gd name="connsiteY0" fmla="*/ 20214 h 27506"/>
              <a:gd name="connsiteX1" fmla="*/ 0 w 779288"/>
              <a:gd name="connsiteY1" fmla="*/ 27506 h 27506"/>
              <a:gd name="connsiteX0" fmla="*/ 779288 w 779288"/>
              <a:gd name="connsiteY0" fmla="*/ 39 h 27506"/>
              <a:gd name="connsiteX1" fmla="*/ 0 w 779288"/>
              <a:gd name="connsiteY1" fmla="*/ 27506 h 2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288" h="27506">
                <a:moveTo>
                  <a:pt x="779288" y="39"/>
                </a:moveTo>
                <a:cubicBezTo>
                  <a:pt x="519525" y="2470"/>
                  <a:pt x="353030" y="0"/>
                  <a:pt x="0" y="27506"/>
                </a:cubicBezTo>
              </a:path>
            </a:pathLst>
          </a:custGeom>
          <a:ln w="279400" cap="sq" cmpd="sng">
            <a:headEnd type="stealth" w="sm" len="sm"/>
          </a:ln>
          <a:effectLst>
            <a:outerShdw blurRad="40000" dist="20000" dir="5400000" sx="90000" sy="9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8437320" flipV="1">
            <a:off x="2978958" y="5743039"/>
            <a:ext cx="1195171" cy="752438"/>
          </a:xfrm>
          <a:custGeom>
            <a:avLst/>
            <a:gdLst>
              <a:gd name="connsiteX0" fmla="*/ 779288 w 779288"/>
              <a:gd name="connsiteY0" fmla="*/ 14430 h 14430"/>
              <a:gd name="connsiteX1" fmla="*/ 0 w 779288"/>
              <a:gd name="connsiteY1" fmla="*/ 0 h 14430"/>
              <a:gd name="connsiteX0" fmla="*/ 779288 w 779288"/>
              <a:gd name="connsiteY0" fmla="*/ 0 h 7292"/>
              <a:gd name="connsiteX1" fmla="*/ 0 w 779288"/>
              <a:gd name="connsiteY1" fmla="*/ 7292 h 7292"/>
              <a:gd name="connsiteX0" fmla="*/ 779288 w 779288"/>
              <a:gd name="connsiteY0" fmla="*/ 20214 h 27506"/>
              <a:gd name="connsiteX1" fmla="*/ 0 w 779288"/>
              <a:gd name="connsiteY1" fmla="*/ 27506 h 27506"/>
              <a:gd name="connsiteX0" fmla="*/ 779288 w 779288"/>
              <a:gd name="connsiteY0" fmla="*/ 39 h 27506"/>
              <a:gd name="connsiteX1" fmla="*/ 0 w 779288"/>
              <a:gd name="connsiteY1" fmla="*/ 27506 h 2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288" h="27506">
                <a:moveTo>
                  <a:pt x="779288" y="39"/>
                </a:moveTo>
                <a:cubicBezTo>
                  <a:pt x="519525" y="2470"/>
                  <a:pt x="353030" y="0"/>
                  <a:pt x="0" y="27506"/>
                </a:cubicBezTo>
              </a:path>
            </a:pathLst>
          </a:custGeom>
          <a:ln w="279400" cap="sq" cmpd="sng">
            <a:headEnd type="stealth" w="sm" len="sm"/>
          </a:ln>
          <a:effectLst>
            <a:outerShdw blurRad="40000" dist="20000" dir="5400000" sx="80000" sy="8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 rot="7654123" flipV="1">
            <a:off x="4789631" y="1681392"/>
            <a:ext cx="1195171" cy="752438"/>
          </a:xfrm>
          <a:custGeom>
            <a:avLst/>
            <a:gdLst>
              <a:gd name="connsiteX0" fmla="*/ 779288 w 779288"/>
              <a:gd name="connsiteY0" fmla="*/ 14430 h 14430"/>
              <a:gd name="connsiteX1" fmla="*/ 0 w 779288"/>
              <a:gd name="connsiteY1" fmla="*/ 0 h 14430"/>
              <a:gd name="connsiteX0" fmla="*/ 779288 w 779288"/>
              <a:gd name="connsiteY0" fmla="*/ 0 h 7292"/>
              <a:gd name="connsiteX1" fmla="*/ 0 w 779288"/>
              <a:gd name="connsiteY1" fmla="*/ 7292 h 7292"/>
              <a:gd name="connsiteX0" fmla="*/ 779288 w 779288"/>
              <a:gd name="connsiteY0" fmla="*/ 20214 h 27506"/>
              <a:gd name="connsiteX1" fmla="*/ 0 w 779288"/>
              <a:gd name="connsiteY1" fmla="*/ 27506 h 27506"/>
              <a:gd name="connsiteX0" fmla="*/ 779288 w 779288"/>
              <a:gd name="connsiteY0" fmla="*/ 39 h 27506"/>
              <a:gd name="connsiteX1" fmla="*/ 0 w 779288"/>
              <a:gd name="connsiteY1" fmla="*/ 27506 h 2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288" h="27506">
                <a:moveTo>
                  <a:pt x="779288" y="39"/>
                </a:moveTo>
                <a:cubicBezTo>
                  <a:pt x="519525" y="2470"/>
                  <a:pt x="353030" y="0"/>
                  <a:pt x="0" y="27506"/>
                </a:cubicBezTo>
              </a:path>
            </a:pathLst>
          </a:custGeom>
          <a:ln w="279400" cap="sq" cmpd="sng">
            <a:solidFill>
              <a:srgbClr val="008000"/>
            </a:solidFill>
            <a:headEnd type="stealth" w="sm" len="sm"/>
          </a:ln>
          <a:effectLst>
            <a:outerShdw blurRad="40000" dist="20000" dir="5400000" sx="90000" sy="9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yc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58" y="1904800"/>
            <a:ext cx="5512235" cy="4162300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052172" y="3223854"/>
          <a:ext cx="1365494" cy="101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494"/>
              </a:tblGrid>
              <a:tr h="1018609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45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 Harmonization</a:t>
            </a:r>
            <a:endParaRPr lang="en-US" dirty="0"/>
          </a:p>
        </p:txBody>
      </p:sp>
      <p:sp>
        <p:nvSpPr>
          <p:cNvPr id="6" name="Bent Arrow 5"/>
          <p:cNvSpPr/>
          <p:nvPr/>
        </p:nvSpPr>
        <p:spPr>
          <a:xfrm>
            <a:off x="278234" y="1547044"/>
            <a:ext cx="1067913" cy="1050406"/>
          </a:xfrm>
          <a:prstGeom prst="bentArrow">
            <a:avLst/>
          </a:prstGeom>
          <a:effectLst>
            <a:outerShdw blurRad="40000" dist="23000" dir="5400000" sx="80000" sy="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 flipV="1">
            <a:off x="7860430" y="1524838"/>
            <a:ext cx="1067913" cy="1072612"/>
          </a:xfrm>
          <a:prstGeom prst="bentArrow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  <a:effectLst>
            <a:outerShdw blurRad="40000" dist="23000" dir="5400000" sx="80000" sy="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host_function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18" y="4543985"/>
            <a:ext cx="1515215" cy="1765077"/>
          </a:xfrm>
          <a:prstGeom prst="rect">
            <a:avLst/>
          </a:prstGeom>
        </p:spPr>
      </p:pic>
      <p:pic>
        <p:nvPicPr>
          <p:cNvPr id="15" name="Picture 14" descr="phylu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805" y="5216895"/>
            <a:ext cx="1818325" cy="1652393"/>
          </a:xfrm>
          <a:prstGeom prst="rect">
            <a:avLst/>
          </a:prstGeom>
        </p:spPr>
      </p:pic>
      <p:pic>
        <p:nvPicPr>
          <p:cNvPr id="12" name="Picture 11" descr="host_fun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681" y="4435653"/>
            <a:ext cx="1777076" cy="1735286"/>
          </a:xfrm>
          <a:prstGeom prst="rect">
            <a:avLst/>
          </a:prstGeom>
        </p:spPr>
      </p:pic>
      <p:sp>
        <p:nvSpPr>
          <p:cNvPr id="14" name="Minus 13"/>
          <p:cNvSpPr/>
          <p:nvPr/>
        </p:nvSpPr>
        <p:spPr>
          <a:xfrm rot="18234700">
            <a:off x="6422848" y="5617688"/>
            <a:ext cx="2525469" cy="35048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equencin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311" y="1524838"/>
            <a:ext cx="1474024" cy="8483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9411" y="6165091"/>
            <a:ext cx="272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Functional </a:t>
            </a:r>
          </a:p>
          <a:p>
            <a:pPr algn="ctr"/>
            <a:r>
              <a:rPr lang="en-US" dirty="0" smtClean="0"/>
              <a:t>pathways (?)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58558" y="5776133"/>
            <a:ext cx="1590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Functional</a:t>
            </a:r>
          </a:p>
          <a:p>
            <a:pPr algn="ctr"/>
            <a:r>
              <a:rPr lang="en-US" dirty="0" smtClean="0"/>
              <a:t>pathways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0990" y="1177712"/>
            <a:ext cx="272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59561" y="1177712"/>
            <a:ext cx="210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Microarray</a:t>
            </a:r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 flipV="1">
            <a:off x="278234" y="4543985"/>
            <a:ext cx="1067913" cy="1072612"/>
          </a:xfrm>
          <a:prstGeom prst="bentArrow">
            <a:avLst/>
          </a:prstGeom>
          <a:effectLst>
            <a:outerShdw blurRad="40000" dist="23000" dir="5400000" sx="80000" sy="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rot="10800000">
            <a:off x="7860430" y="4543985"/>
            <a:ext cx="1067913" cy="1050406"/>
          </a:xfrm>
          <a:prstGeom prst="bentArrow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  <a:effectLst>
            <a:outerShdw blurRad="40000" dist="23000" dir="5400000" sx="80000" sy="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 descr="predicti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8928" y="2539730"/>
            <a:ext cx="1489011" cy="1176630"/>
          </a:xfrm>
          <a:prstGeom prst="rect">
            <a:avLst/>
          </a:prstGeom>
        </p:spPr>
      </p:pic>
      <p:pic>
        <p:nvPicPr>
          <p:cNvPr id="25" name="Picture 24" descr="matrix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969" y="4290000"/>
            <a:ext cx="1235673" cy="1232241"/>
          </a:xfrm>
          <a:prstGeom prst="rect">
            <a:avLst/>
          </a:prstGeom>
        </p:spPr>
      </p:pic>
      <p:pic>
        <p:nvPicPr>
          <p:cNvPr id="28" name="Picture 27" descr="classificati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6558" y="3223854"/>
            <a:ext cx="1346677" cy="1004179"/>
          </a:xfrm>
          <a:prstGeom prst="rect">
            <a:avLst/>
          </a:prstGeom>
        </p:spPr>
      </p:pic>
      <p:sp>
        <p:nvSpPr>
          <p:cNvPr id="27" name="Minus 26"/>
          <p:cNvSpPr/>
          <p:nvPr/>
        </p:nvSpPr>
        <p:spPr>
          <a:xfrm rot="1486995">
            <a:off x="4706015" y="3705863"/>
            <a:ext cx="2058318" cy="91628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27479" y="5406801"/>
            <a:ext cx="272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Covariance Analysis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405541" y="3586490"/>
            <a:ext cx="124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087161" y="4164060"/>
            <a:ext cx="159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344404" y="6471045"/>
            <a:ext cx="220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Phylum makeup</a:t>
            </a:r>
          </a:p>
          <a:p>
            <a:pPr algn="r"/>
            <a:endParaRPr lang="en-US" dirty="0"/>
          </a:p>
        </p:txBody>
      </p:sp>
      <p:pic>
        <p:nvPicPr>
          <p:cNvPr id="37" name="Picture 36" descr="microarray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858927" y="1223122"/>
            <a:ext cx="826179" cy="1474023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 rot="13819403">
            <a:off x="4849973" y="5796413"/>
            <a:ext cx="1195171" cy="657278"/>
          </a:xfrm>
          <a:custGeom>
            <a:avLst/>
            <a:gdLst>
              <a:gd name="connsiteX0" fmla="*/ 779288 w 779288"/>
              <a:gd name="connsiteY0" fmla="*/ 14430 h 14430"/>
              <a:gd name="connsiteX1" fmla="*/ 0 w 779288"/>
              <a:gd name="connsiteY1" fmla="*/ 0 h 14430"/>
              <a:gd name="connsiteX0" fmla="*/ 779288 w 779288"/>
              <a:gd name="connsiteY0" fmla="*/ 0 h 7292"/>
              <a:gd name="connsiteX1" fmla="*/ 0 w 779288"/>
              <a:gd name="connsiteY1" fmla="*/ 7292 h 7292"/>
              <a:gd name="connsiteX0" fmla="*/ 779288 w 779288"/>
              <a:gd name="connsiteY0" fmla="*/ 20214 h 27506"/>
              <a:gd name="connsiteX1" fmla="*/ 0 w 779288"/>
              <a:gd name="connsiteY1" fmla="*/ 27506 h 27506"/>
              <a:gd name="connsiteX0" fmla="*/ 779288 w 779288"/>
              <a:gd name="connsiteY0" fmla="*/ 39 h 27506"/>
              <a:gd name="connsiteX1" fmla="*/ 0 w 779288"/>
              <a:gd name="connsiteY1" fmla="*/ 27506 h 2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288" h="27506">
                <a:moveTo>
                  <a:pt x="779288" y="39"/>
                </a:moveTo>
                <a:cubicBezTo>
                  <a:pt x="519525" y="2470"/>
                  <a:pt x="353030" y="0"/>
                  <a:pt x="0" y="27506"/>
                </a:cubicBezTo>
              </a:path>
            </a:pathLst>
          </a:custGeom>
          <a:ln w="279400" cap="sq" cmpd="sng">
            <a:solidFill>
              <a:srgbClr val="008000"/>
            </a:solidFill>
            <a:headEnd type="stealth" w="sm" len="sm"/>
          </a:ln>
          <a:effectLst>
            <a:outerShdw blurRad="40000" dist="20000" dir="5400000" sx="80000" sy="8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 rot="3017723">
            <a:off x="3267587" y="1709322"/>
            <a:ext cx="1195171" cy="657278"/>
          </a:xfrm>
          <a:custGeom>
            <a:avLst/>
            <a:gdLst>
              <a:gd name="connsiteX0" fmla="*/ 779288 w 779288"/>
              <a:gd name="connsiteY0" fmla="*/ 14430 h 14430"/>
              <a:gd name="connsiteX1" fmla="*/ 0 w 779288"/>
              <a:gd name="connsiteY1" fmla="*/ 0 h 14430"/>
              <a:gd name="connsiteX0" fmla="*/ 779288 w 779288"/>
              <a:gd name="connsiteY0" fmla="*/ 0 h 7292"/>
              <a:gd name="connsiteX1" fmla="*/ 0 w 779288"/>
              <a:gd name="connsiteY1" fmla="*/ 7292 h 7292"/>
              <a:gd name="connsiteX0" fmla="*/ 779288 w 779288"/>
              <a:gd name="connsiteY0" fmla="*/ 20214 h 27506"/>
              <a:gd name="connsiteX1" fmla="*/ 0 w 779288"/>
              <a:gd name="connsiteY1" fmla="*/ 27506 h 27506"/>
              <a:gd name="connsiteX0" fmla="*/ 779288 w 779288"/>
              <a:gd name="connsiteY0" fmla="*/ 39 h 27506"/>
              <a:gd name="connsiteX1" fmla="*/ 0 w 779288"/>
              <a:gd name="connsiteY1" fmla="*/ 27506 h 2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288" h="27506">
                <a:moveTo>
                  <a:pt x="779288" y="39"/>
                </a:moveTo>
                <a:cubicBezTo>
                  <a:pt x="519525" y="2470"/>
                  <a:pt x="353030" y="0"/>
                  <a:pt x="0" y="27506"/>
                </a:cubicBezTo>
              </a:path>
            </a:pathLst>
          </a:custGeom>
          <a:ln w="279400" cap="sq" cmpd="sng">
            <a:headEnd type="stealth" w="sm" len="sm"/>
          </a:ln>
          <a:effectLst>
            <a:outerShdw blurRad="40000" dist="20000" dir="5400000" sx="90000" sy="9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8437320" flipV="1">
            <a:off x="2978958" y="5743039"/>
            <a:ext cx="1195171" cy="752438"/>
          </a:xfrm>
          <a:custGeom>
            <a:avLst/>
            <a:gdLst>
              <a:gd name="connsiteX0" fmla="*/ 779288 w 779288"/>
              <a:gd name="connsiteY0" fmla="*/ 14430 h 14430"/>
              <a:gd name="connsiteX1" fmla="*/ 0 w 779288"/>
              <a:gd name="connsiteY1" fmla="*/ 0 h 14430"/>
              <a:gd name="connsiteX0" fmla="*/ 779288 w 779288"/>
              <a:gd name="connsiteY0" fmla="*/ 0 h 7292"/>
              <a:gd name="connsiteX1" fmla="*/ 0 w 779288"/>
              <a:gd name="connsiteY1" fmla="*/ 7292 h 7292"/>
              <a:gd name="connsiteX0" fmla="*/ 779288 w 779288"/>
              <a:gd name="connsiteY0" fmla="*/ 20214 h 27506"/>
              <a:gd name="connsiteX1" fmla="*/ 0 w 779288"/>
              <a:gd name="connsiteY1" fmla="*/ 27506 h 27506"/>
              <a:gd name="connsiteX0" fmla="*/ 779288 w 779288"/>
              <a:gd name="connsiteY0" fmla="*/ 39 h 27506"/>
              <a:gd name="connsiteX1" fmla="*/ 0 w 779288"/>
              <a:gd name="connsiteY1" fmla="*/ 27506 h 2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288" h="27506">
                <a:moveTo>
                  <a:pt x="779288" y="39"/>
                </a:moveTo>
                <a:cubicBezTo>
                  <a:pt x="519525" y="2470"/>
                  <a:pt x="353030" y="0"/>
                  <a:pt x="0" y="27506"/>
                </a:cubicBezTo>
              </a:path>
            </a:pathLst>
          </a:custGeom>
          <a:ln w="279400" cap="sq" cmpd="sng">
            <a:headEnd type="stealth" w="sm" len="sm"/>
          </a:ln>
          <a:effectLst>
            <a:outerShdw blurRad="40000" dist="20000" dir="5400000" sx="80000" sy="8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 rot="7654123" flipV="1">
            <a:off x="4789631" y="1681392"/>
            <a:ext cx="1195171" cy="752438"/>
          </a:xfrm>
          <a:custGeom>
            <a:avLst/>
            <a:gdLst>
              <a:gd name="connsiteX0" fmla="*/ 779288 w 779288"/>
              <a:gd name="connsiteY0" fmla="*/ 14430 h 14430"/>
              <a:gd name="connsiteX1" fmla="*/ 0 w 779288"/>
              <a:gd name="connsiteY1" fmla="*/ 0 h 14430"/>
              <a:gd name="connsiteX0" fmla="*/ 779288 w 779288"/>
              <a:gd name="connsiteY0" fmla="*/ 0 h 7292"/>
              <a:gd name="connsiteX1" fmla="*/ 0 w 779288"/>
              <a:gd name="connsiteY1" fmla="*/ 7292 h 7292"/>
              <a:gd name="connsiteX0" fmla="*/ 779288 w 779288"/>
              <a:gd name="connsiteY0" fmla="*/ 20214 h 27506"/>
              <a:gd name="connsiteX1" fmla="*/ 0 w 779288"/>
              <a:gd name="connsiteY1" fmla="*/ 27506 h 27506"/>
              <a:gd name="connsiteX0" fmla="*/ 779288 w 779288"/>
              <a:gd name="connsiteY0" fmla="*/ 39 h 27506"/>
              <a:gd name="connsiteX1" fmla="*/ 0 w 779288"/>
              <a:gd name="connsiteY1" fmla="*/ 27506 h 2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288" h="27506">
                <a:moveTo>
                  <a:pt x="779288" y="39"/>
                </a:moveTo>
                <a:cubicBezTo>
                  <a:pt x="519525" y="2470"/>
                  <a:pt x="353030" y="0"/>
                  <a:pt x="0" y="27506"/>
                </a:cubicBezTo>
              </a:path>
            </a:pathLst>
          </a:custGeom>
          <a:ln w="279400" cap="sq" cmpd="sng">
            <a:solidFill>
              <a:srgbClr val="008000"/>
            </a:solidFill>
            <a:headEnd type="stealth" w="sm" len="sm"/>
          </a:ln>
          <a:effectLst>
            <a:outerShdw blurRad="40000" dist="20000" dir="5400000" sx="90000" sy="9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bacteria_green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2046" y="2922459"/>
            <a:ext cx="1736297" cy="1302223"/>
          </a:xfrm>
          <a:prstGeom prst="rect">
            <a:avLst/>
          </a:prstGeom>
        </p:spPr>
      </p:pic>
      <p:pic>
        <p:nvPicPr>
          <p:cNvPr id="41" name="Picture 40" descr="baby_blue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8233" y="2925809"/>
            <a:ext cx="1736297" cy="1298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alphaLcPeriod"/>
            </a:pPr>
            <a:r>
              <a:rPr lang="en-US" strike="sngStrike" dirty="0" smtClean="0"/>
              <a:t>Try various normalization for analysis (4) </a:t>
            </a:r>
          </a:p>
          <a:p>
            <a:pPr marL="571500" indent="-571500">
              <a:buFont typeface="+mj-lt"/>
              <a:buAutoNum type="alphaLcPeriod"/>
            </a:pPr>
            <a:r>
              <a:rPr lang="en-US" dirty="0" smtClean="0"/>
              <a:t>Repeat analysis (4) using </a:t>
            </a:r>
            <a:r>
              <a:rPr lang="en-US" dirty="0" err="1"/>
              <a:t>microbiome</a:t>
            </a:r>
            <a:r>
              <a:rPr lang="en-US" dirty="0"/>
              <a:t> metabolic </a:t>
            </a:r>
            <a:r>
              <a:rPr lang="en-US" dirty="0" smtClean="0"/>
              <a:t>pathways in place of phylum %’</a:t>
            </a:r>
            <a:r>
              <a:rPr lang="en-US" dirty="0" err="1" smtClean="0"/>
              <a:t>s</a:t>
            </a:r>
            <a:endParaRPr lang="en-US" dirty="0" smtClean="0"/>
          </a:p>
          <a:p>
            <a:pPr marL="571500" indent="-571500">
              <a:buFont typeface="+mj-lt"/>
              <a:buAutoNum type="alphaLcPeriod"/>
            </a:pPr>
            <a:r>
              <a:rPr lang="en-US" dirty="0" smtClean="0"/>
              <a:t>Begin to examine analysis (2) en route</a:t>
            </a:r>
          </a:p>
          <a:p>
            <a:pPr marL="571500" indent="-571500">
              <a:buFont typeface="+mj-lt"/>
              <a:buAutoNum type="alphaLcPeriod"/>
            </a:pPr>
            <a:r>
              <a:rPr lang="en-US" dirty="0" smtClean="0"/>
              <a:t>Examine potential roles for PCA analysis en route </a:t>
            </a:r>
          </a:p>
          <a:p>
            <a:pPr marL="571500" indent="-571500">
              <a:buFont typeface="+mj-lt"/>
              <a:buAutoNum type="alphaLcPeriod"/>
            </a:pPr>
            <a:r>
              <a:rPr lang="en-US" dirty="0" smtClean="0"/>
              <a:t>Begin analysis (3) by examining </a:t>
            </a:r>
            <a:r>
              <a:rPr lang="en-US" dirty="0" err="1" smtClean="0"/>
              <a:t>pairwise</a:t>
            </a:r>
            <a:r>
              <a:rPr lang="en-US" dirty="0" smtClean="0"/>
              <a:t> correlation structure between </a:t>
            </a:r>
            <a:r>
              <a:rPr lang="en-US" dirty="0" err="1"/>
              <a:t>microbiome</a:t>
            </a:r>
            <a:r>
              <a:rPr lang="en-US" dirty="0" smtClean="0"/>
              <a:t> pathways </a:t>
            </a:r>
            <a:r>
              <a:rPr lang="en-US" dirty="0"/>
              <a:t>and </a:t>
            </a:r>
            <a:r>
              <a:rPr lang="en-US" dirty="0" smtClean="0"/>
              <a:t>host mRNA </a:t>
            </a:r>
            <a:r>
              <a:rPr lang="en-US" dirty="0"/>
              <a:t>expression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microarray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two data sets we’re using.  The loess normalization is artificially shifted up</a:t>
            </a:r>
          </a:p>
        </p:txBody>
      </p:sp>
      <p:pic>
        <p:nvPicPr>
          <p:cNvPr id="5" name="Picture 4" descr="loessed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73" y="2654300"/>
            <a:ext cx="7576227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microarray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FF is kept higher by personal preference: the loess line (blue) is arbitrary shifted up from 0</a:t>
            </a:r>
            <a:endParaRPr lang="en-US" dirty="0"/>
          </a:p>
        </p:txBody>
      </p:sp>
      <p:pic>
        <p:nvPicPr>
          <p:cNvPr id="6" name="Picture 5" descr="Loessed_vs_Raw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669562"/>
            <a:ext cx="6350000" cy="41630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Fitting Results</a:t>
            </a:r>
            <a:br>
              <a:rPr lang="en-US" dirty="0" smtClean="0"/>
            </a:br>
            <a:r>
              <a:rPr lang="en-US" dirty="0" smtClean="0"/>
              <a:t>which ones had the small </a:t>
            </a:r>
            <a:r>
              <a:rPr lang="en-US" dirty="0" err="1" smtClean="0"/>
              <a:t>qvalue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significance </a:t>
            </a:r>
            <a:r>
              <a:rPr lang="en-US" dirty="0" err="1" smtClean="0"/>
              <a:t>w</a:t>
            </a:r>
            <a:r>
              <a:rPr lang="en-US" dirty="0" smtClean="0"/>
              <a:t>/ multiple testing correction. But there are still some suggestions of findings</a:t>
            </a:r>
            <a:endParaRPr lang="en-US" dirty="0"/>
          </a:p>
        </p:txBody>
      </p:sp>
      <p:pic>
        <p:nvPicPr>
          <p:cNvPr id="7" name="Picture 6" descr="model_fitting_result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6125"/>
            <a:ext cx="7620000" cy="384567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Fits relationships between expression and %F./A. </a:t>
            </a:r>
            <a:r>
              <a:rPr lang="en-US" dirty="0"/>
              <a:t>t</a:t>
            </a:r>
            <a:r>
              <a:rPr lang="en-US" dirty="0" smtClean="0"/>
              <a:t>hat are internally consistent across FF/BF</a:t>
            </a:r>
          </a:p>
        </p:txBody>
      </p:sp>
      <p:pic>
        <p:nvPicPr>
          <p:cNvPr id="4" name="Picture 3" descr="lm_picture_Loessed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02737"/>
            <a:ext cx="6781800" cy="385206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Questions/Comments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lab meeting:</a:t>
            </a:r>
          </a:p>
          <a:p>
            <a:r>
              <a:rPr lang="en-US" dirty="0" smtClean="0"/>
              <a:t>(a) Phylum is too coarse to be predictive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b</a:t>
            </a:r>
            <a:r>
              <a:rPr lang="en-US" dirty="0" smtClean="0"/>
              <a:t>) Does the interpretation of the model coefficients make sense? What does it mean?</a:t>
            </a:r>
          </a:p>
          <a:p>
            <a:r>
              <a:rPr lang="en-US" dirty="0" smtClean="0"/>
              <a:t>Thoughts:</a:t>
            </a:r>
          </a:p>
          <a:p>
            <a:r>
              <a:rPr lang="en-US" dirty="0" smtClean="0"/>
              <a:t>(a) Yes, phylum is probably to coarse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b</a:t>
            </a:r>
            <a:r>
              <a:rPr lang="en-US" dirty="0" smtClean="0"/>
              <a:t>) Alternative specifications address different hypothesis about the data relationships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Expression values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 is shifted so all values are positive, then log2’d</a:t>
            </a:r>
          </a:p>
          <a:p>
            <a:r>
              <a:rPr lang="en-US" sz="2300" dirty="0" err="1" smtClean="0"/>
              <a:t>Codelink</a:t>
            </a:r>
            <a:r>
              <a:rPr lang="en-US" sz="2300" dirty="0" smtClean="0"/>
              <a:t> </a:t>
            </a:r>
            <a:r>
              <a:rPr lang="en-US" sz="2300" dirty="0" err="1" smtClean="0"/>
              <a:t>Normed</a:t>
            </a:r>
            <a:r>
              <a:rPr lang="en-US" sz="2300" dirty="0" smtClean="0"/>
              <a:t> Val = Raw/</a:t>
            </a:r>
            <a:r>
              <a:rPr lang="en-US" sz="2300" dirty="0" err="1" smtClean="0"/>
              <a:t>median(Raw</a:t>
            </a:r>
            <a:r>
              <a:rPr lang="en-US" sz="2300" dirty="0" smtClean="0"/>
              <a:t>)… just line this up at 0 </a:t>
            </a:r>
          </a:p>
          <a:p>
            <a:r>
              <a:rPr lang="en-US" sz="2000" dirty="0" smtClean="0"/>
              <a:t>More “Low” flags in FF because </a:t>
            </a:r>
            <a:r>
              <a:rPr lang="en-US" sz="2300" dirty="0" smtClean="0"/>
              <a:t>FF have lower distributions. </a:t>
            </a:r>
            <a:r>
              <a:rPr lang="en-US" sz="2300" dirty="0"/>
              <a:t>d</a:t>
            </a:r>
            <a:r>
              <a:rPr lang="en-US" sz="2300" dirty="0" smtClean="0"/>
              <a:t>uh.</a:t>
            </a:r>
            <a:endParaRPr lang="en-US" sz="2300" dirty="0"/>
          </a:p>
        </p:txBody>
      </p:sp>
      <p:pic>
        <p:nvPicPr>
          <p:cNvPr id="13" name="Picture 12" descr="RawVal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0" y="3102169"/>
            <a:ext cx="8686800" cy="3700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get to functional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</a:t>
            </a:r>
            <a:r>
              <a:rPr lang="en-US" dirty="0" err="1"/>
              <a:t>e</a:t>
            </a:r>
            <a:r>
              <a:rPr lang="en-US" dirty="0"/>
              <a:t>-value 10^-</a:t>
            </a:r>
            <a:r>
              <a:rPr lang="en-US" dirty="0" smtClean="0"/>
              <a:t>5</a:t>
            </a:r>
            <a:endParaRPr lang="en-US" dirty="0"/>
          </a:p>
          <a:p>
            <a:r>
              <a:rPr lang="en-US" dirty="0" smtClean="0"/>
              <a:t>minimum </a:t>
            </a:r>
            <a:r>
              <a:rPr lang="en-US" dirty="0"/>
              <a:t>alignment length of 100.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Three min </a:t>
            </a:r>
            <a:r>
              <a:rPr lang="en-US" dirty="0"/>
              <a:t>% identity thresholds: 80, 70 &amp; 60.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Profile: SEED level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Lots of small slivers… everybody gets some pie</a:t>
            </a:r>
          </a:p>
        </p:txBody>
      </p:sp>
      <p:pic>
        <p:nvPicPr>
          <p:cNvPr id="4" name="Picture 3" descr="SEED1_pie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43" y="2333812"/>
            <a:ext cx="6985427" cy="4323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metabolic profiles?</a:t>
            </a:r>
            <a:br>
              <a:rPr lang="en-US" dirty="0" smtClean="0"/>
            </a:br>
            <a:r>
              <a:rPr lang="en-US" dirty="0" smtClean="0"/>
              <a:t>Pool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appear to be obvious FF/BF differences</a:t>
            </a:r>
          </a:p>
        </p:txBody>
      </p:sp>
      <p:pic>
        <p:nvPicPr>
          <p:cNvPr id="6" name="Picture 5" descr="metabolic_profile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38" y="2319695"/>
            <a:ext cx="7333123" cy="4594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Dimension Reduction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PCA, we have 12 samples, so we’ll use 10</a:t>
            </a:r>
          </a:p>
        </p:txBody>
      </p:sp>
      <p:pic>
        <p:nvPicPr>
          <p:cNvPr id="5" name="Picture 4" descr="metabolic_profiles_les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53131"/>
            <a:ext cx="7801838" cy="4858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Singular Value Decomposition (SVD): </a:t>
            </a:r>
            <a:br>
              <a:rPr lang="en-US" dirty="0" smtClean="0"/>
            </a:b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X=UDV’ : ([</a:t>
            </a:r>
            <a:r>
              <a:rPr lang="en-US" dirty="0" err="1" smtClean="0"/>
              <a:t>nXp</a:t>
            </a:r>
            <a:r>
              <a:rPr lang="en-US" dirty="0" smtClean="0"/>
              <a:t>] = [</a:t>
            </a:r>
            <a:r>
              <a:rPr lang="en-US" dirty="0" err="1" smtClean="0"/>
              <a:t>nXl][lXr][rXp</a:t>
            </a:r>
            <a:r>
              <a:rPr lang="en-US" dirty="0" smtClean="0"/>
              <a:t>])</a:t>
            </a:r>
          </a:p>
          <a:p>
            <a:r>
              <a:rPr lang="en-US" dirty="0" smtClean="0"/>
              <a:t>U’ is a change of basis for X – puts axis structure along the spatial directions of greatest variation</a:t>
            </a:r>
          </a:p>
          <a:p>
            <a:r>
              <a:rPr lang="en-US" dirty="0" smtClean="0"/>
              <a:t>This provides dimensionality reduction since the new basis induced by U’ may be of smaller dimension (</a:t>
            </a:r>
            <a:r>
              <a:rPr lang="en-US" dirty="0" err="1" smtClean="0"/>
              <a:t>l</a:t>
            </a:r>
            <a:r>
              <a:rPr lang="en-US" dirty="0" smtClean="0"/>
              <a:t>&lt;</a:t>
            </a:r>
            <a:r>
              <a:rPr lang="en-US" dirty="0" err="1" smtClean="0"/>
              <a:t>p</a:t>
            </a:r>
            <a:r>
              <a:rPr lang="en-US" dirty="0" smtClean="0"/>
              <a:t>) than the original basis.   </a:t>
            </a:r>
          </a:p>
          <a:p>
            <a:r>
              <a:rPr lang="en-US" dirty="0" smtClean="0"/>
              <a:t>Proportion of ``variation’’ explained in by the </a:t>
            </a:r>
            <a:r>
              <a:rPr lang="en-US" dirty="0" err="1" smtClean="0"/>
              <a:t>ith</a:t>
            </a:r>
            <a:r>
              <a:rPr lang="en-US" dirty="0" smtClean="0"/>
              <a:t> dimension of the new basis is proportional to </a:t>
            </a:r>
            <a:r>
              <a:rPr lang="en-US" dirty="0" err="1" smtClean="0"/>
              <a:t>Sqrt(D(i</a:t>
            </a:r>
            <a:r>
              <a:rPr lang="en-US" dirty="0" smtClean="0"/>
              <a:t>))= </a:t>
            </a:r>
            <a:r>
              <a:rPr lang="en-US" dirty="0" err="1" smtClean="0"/>
              <a:t>ith</a:t>
            </a:r>
            <a:r>
              <a:rPr lang="en-US" dirty="0" smtClean="0"/>
              <a:t> </a:t>
            </a:r>
            <a:r>
              <a:rPr lang="en-US" dirty="0" err="1" smtClean="0"/>
              <a:t>EigenValue(XX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Derivation notes: U and V are orthogonal, i.e., UU’=U’U=I, so, U’X=DV’ and XX’=WDD’W’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 Components</a:t>
            </a:r>
            <a:br>
              <a:rPr lang="en-US" dirty="0" smtClean="0"/>
            </a:br>
            <a:r>
              <a:rPr lang="en-US" dirty="0" smtClean="0"/>
              <a:t>[R PCA object plot… </a:t>
            </a:r>
            <a:r>
              <a:rPr lang="en-US" dirty="0" err="1" smtClean="0"/>
              <a:t>biplot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</a:t>
            </a:r>
            <a:r>
              <a:rPr lang="en-US" dirty="0" err="1" smtClean="0"/>
              <a:t>p</a:t>
            </a:r>
            <a:r>
              <a:rPr lang="en-US" dirty="0" smtClean="0"/>
              <a:t>=10 most common (on average) metabolic functions and did a SVD</a:t>
            </a:r>
          </a:p>
          <a:p>
            <a:endParaRPr lang="en-US" dirty="0" smtClean="0"/>
          </a:p>
        </p:txBody>
      </p:sp>
      <p:pic>
        <p:nvPicPr>
          <p:cNvPr id="4" name="Picture 3" descr="pc_contribution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1150"/>
            <a:ext cx="7912100" cy="359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 with SVD PCs</a:t>
            </a:r>
            <a:br>
              <a:rPr lang="en-US" dirty="0" smtClean="0"/>
            </a:br>
            <a:r>
              <a:rPr lang="en-US" dirty="0" smtClean="0"/>
              <a:t>[plot 1</a:t>
            </a:r>
            <a:r>
              <a:rPr lang="en-US" baseline="30000" dirty="0" smtClean="0"/>
              <a:t>st</a:t>
            </a:r>
            <a:r>
              <a:rPr lang="en-US" dirty="0" smtClean="0"/>
              <a:t> versus 2</a:t>
            </a:r>
            <a:r>
              <a:rPr lang="en-US" baseline="30000" dirty="0" smtClean="0"/>
              <a:t>nd </a:t>
            </a:r>
            <a:r>
              <a:rPr lang="en-US" dirty="0" smtClean="0"/>
              <a:t>]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There’s probably something there in the 2</a:t>
            </a:r>
            <a:r>
              <a:rPr lang="en-US" baseline="30000" dirty="0" smtClean="0"/>
              <a:t>nd</a:t>
            </a:r>
            <a:r>
              <a:rPr lang="en-US" dirty="0" smtClean="0"/>
              <a:t> and 4</a:t>
            </a:r>
            <a:r>
              <a:rPr lang="en-US" baseline="30000" dirty="0" smtClean="0"/>
              <a:t>th</a:t>
            </a:r>
            <a:r>
              <a:rPr lang="en-US" dirty="0" smtClean="0"/>
              <a:t> principal components </a:t>
            </a:r>
          </a:p>
          <a:p>
            <a:endParaRPr lang="en-US" dirty="0" smtClean="0"/>
          </a:p>
        </p:txBody>
      </p:sp>
      <p:pic>
        <p:nvPicPr>
          <p:cNvPr id="6" name="Picture 5" descr="pc_BFvFF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5198"/>
            <a:ext cx="8128000" cy="3630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these PCs anyway?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err="1" smtClean="0"/>
              <a:t>biplot</a:t>
            </a:r>
            <a:r>
              <a:rPr lang="en-US" dirty="0" smtClean="0"/>
              <a:t>] </a:t>
            </a:r>
            <a:endParaRPr lang="en-US" dirty="0"/>
          </a:p>
        </p:txBody>
      </p:sp>
      <p:pic>
        <p:nvPicPr>
          <p:cNvPr id="5" name="Picture 4" descr="pc_correlation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40" y="1517751"/>
            <a:ext cx="7249660" cy="75246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593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PC: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Nuclo’s</a:t>
            </a:r>
            <a:r>
              <a:rPr lang="en-US" dirty="0" smtClean="0"/>
              <a:t>/Cofactors…/</a:t>
            </a:r>
          </a:p>
          <a:p>
            <a:pPr>
              <a:buNone/>
            </a:pPr>
            <a:r>
              <a:rPr lang="en-US" dirty="0" smtClean="0"/>
              <a:t>	DNA-Protein </a:t>
            </a:r>
            <a:r>
              <a:rPr lang="en-US" dirty="0" err="1" smtClean="0"/>
              <a:t>Metab</a:t>
            </a:r>
            <a:r>
              <a:rPr lang="en-US" dirty="0" smtClean="0"/>
              <a:t>./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AAs</a:t>
            </a:r>
            <a:r>
              <a:rPr lang="en-US" dirty="0" smtClean="0"/>
              <a:t>/Cluster subsystems/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Virul/Carbs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PC: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Carb/Virul</a:t>
            </a:r>
            <a:r>
              <a:rPr lang="en-US" dirty="0" smtClean="0"/>
              <a:t>/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Cell Wall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PC:</a:t>
            </a:r>
          </a:p>
          <a:p>
            <a:pPr>
              <a:buNone/>
            </a:pPr>
            <a:r>
              <a:rPr lang="en-US" dirty="0" smtClean="0"/>
              <a:t>	RNA </a:t>
            </a:r>
            <a:r>
              <a:rPr lang="en-US" dirty="0" err="1" smtClean="0"/>
              <a:t>Metab</a:t>
            </a:r>
            <a:r>
              <a:rPr lang="en-US" smtClean="0"/>
              <a:t>./</a:t>
            </a:r>
          </a:p>
          <a:p>
            <a:pPr>
              <a:buNone/>
            </a:pPr>
            <a:r>
              <a:rPr lang="en-US" dirty="0" smtClean="0"/>
              <a:t>	Cell Wall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Dimension Reduction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and 4</a:t>
            </a:r>
            <a:r>
              <a:rPr lang="en-US" baseline="30000" dirty="0" smtClean="0"/>
              <a:t>th</a:t>
            </a:r>
            <a:r>
              <a:rPr lang="en-US" dirty="0" smtClean="0"/>
              <a:t> PCs were respectively driven by:</a:t>
            </a:r>
          </a:p>
          <a:p>
            <a:pPr lvl="1"/>
            <a:r>
              <a:rPr lang="en-US" dirty="0" smtClean="0"/>
              <a:t> `Carbohydrates’ and `Virulence’, and</a:t>
            </a:r>
          </a:p>
          <a:p>
            <a:pPr lvl="1"/>
            <a:r>
              <a:rPr lang="en-US" dirty="0" smtClean="0"/>
              <a:t>`Cell Wall and Capsule’ and `RNA Metabolism’ </a:t>
            </a:r>
          </a:p>
        </p:txBody>
      </p:sp>
      <p:pic>
        <p:nvPicPr>
          <p:cNvPr id="5" name="Picture 4" descr="pca_shortlis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94" y="3297409"/>
            <a:ext cx="8407051" cy="3784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SEED level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Carbohydrate metabolic profile</a:t>
            </a:r>
          </a:p>
          <a:p>
            <a:pPr lvl="1"/>
            <a:endParaRPr lang="en-US" dirty="0" smtClean="0"/>
          </a:p>
        </p:txBody>
      </p:sp>
      <p:pic>
        <p:nvPicPr>
          <p:cNvPr id="6" name="Picture 5" descr="SEED2_carbohydrate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8" y="2270466"/>
            <a:ext cx="6581563" cy="4275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Data without “Low” flags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The general shift difference between FF and BF naturally remains even after “low” flagged genes are removed</a:t>
            </a:r>
          </a:p>
          <a:p>
            <a:r>
              <a:rPr lang="en-US" sz="2300" dirty="0" smtClean="0"/>
              <a:t>Losing data:  ~75% FF, ~65% BF, and ~78% </a:t>
            </a:r>
            <a:r>
              <a:rPr lang="en-US" sz="2300" dirty="0" err="1" smtClean="0"/>
              <a:t>premie</a:t>
            </a:r>
            <a:endParaRPr lang="en-US" sz="2300" dirty="0" smtClean="0"/>
          </a:p>
          <a:p>
            <a:endParaRPr lang="en-US" sz="2300" dirty="0" smtClean="0"/>
          </a:p>
        </p:txBody>
      </p:sp>
      <p:pic>
        <p:nvPicPr>
          <p:cNvPr id="11" name="Picture 10" descr="RawVals_woLflag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0" y="3051835"/>
            <a:ext cx="8686800" cy="3686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SEED level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Again, not much classification power </a:t>
            </a:r>
          </a:p>
        </p:txBody>
      </p:sp>
      <p:pic>
        <p:nvPicPr>
          <p:cNvPr id="5" name="Picture 4" descr="SEED2_carbohydrates_sig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0" y="2291884"/>
            <a:ext cx="7554070" cy="496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Host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CodeLink</a:t>
            </a:r>
            <a:r>
              <a:rPr lang="en-US" dirty="0" smtClean="0"/>
              <a:t> provided some annotation </a:t>
            </a:r>
          </a:p>
        </p:txBody>
      </p:sp>
      <p:pic>
        <p:nvPicPr>
          <p:cNvPr id="6" name="Picture 5" descr="annotation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61" y="2176244"/>
            <a:ext cx="6461798" cy="4681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DAG directional (multiple parents) </a:t>
            </a:r>
          </a:p>
          <a:p>
            <a:r>
              <a:rPr lang="en-US" dirty="0" smtClean="0"/>
              <a:t>DAVID terminal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BP00148:Immunity and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71.5% (4974) of OGS annotated genes were present in Panther Biological Processes</a:t>
            </a:r>
          </a:p>
          <a:p>
            <a:r>
              <a:rPr lang="en-US" dirty="0" smtClean="0"/>
              <a:t>Of those, 7.5% (519) were categorized as BP00148:Immunity and defense	</a:t>
            </a:r>
          </a:p>
          <a:p>
            <a:r>
              <a:rPr lang="en-US" dirty="0" smtClean="0"/>
              <a:t>517 (? case issues?) were found back on </a:t>
            </a:r>
            <a:r>
              <a:rPr lang="en-US" dirty="0" err="1" smtClean="0"/>
              <a:t>codelink</a:t>
            </a:r>
            <a:r>
              <a:rPr lang="en-US" dirty="0" smtClean="0"/>
              <a:t>, in 630 total probes </a:t>
            </a:r>
          </a:p>
          <a:p>
            <a:r>
              <a:rPr lang="en-US" dirty="0" smtClean="0"/>
              <a:t>This subset of probes was taken forward to the next step of processing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Panther Molecular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Probes can be assigned Molecular Functions</a:t>
            </a:r>
          </a:p>
        </p:txBody>
      </p:sp>
      <p:pic>
        <p:nvPicPr>
          <p:cNvPr id="4" name="Picture 3" descr="PANTHER_MF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4" y="2253877"/>
            <a:ext cx="8119025" cy="5061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BP00148:Immunity and defense</a:t>
            </a:r>
            <a:br>
              <a:rPr lang="en-US" dirty="0" smtClean="0"/>
            </a:br>
            <a:r>
              <a:rPr lang="en-US" dirty="0" smtClean="0"/>
              <a:t>[.2 </a:t>
            </a:r>
            <a:r>
              <a:rPr lang="en-US" dirty="0" err="1" smtClean="0"/>
              <a:t>q</a:t>
            </a:r>
            <a:r>
              <a:rPr lang="en-US" dirty="0" smtClean="0"/>
              <a:t>-value cutoff]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a handful of interesting Immunological genes relative to FF/BF</a:t>
            </a:r>
          </a:p>
          <a:p>
            <a:r>
              <a:rPr lang="en-US" dirty="0" smtClean="0"/>
              <a:t>Circled points are smallest 10 </a:t>
            </a:r>
            <a:r>
              <a:rPr lang="en-US" dirty="0" err="1" smtClean="0"/>
              <a:t>p</a:t>
            </a:r>
            <a:r>
              <a:rPr lang="en-US" dirty="0" smtClean="0"/>
              <a:t>-values </a:t>
            </a:r>
          </a:p>
        </p:txBody>
      </p:sp>
      <p:pic>
        <p:nvPicPr>
          <p:cNvPr id="5" name="Picture 4" descr="Immunology_Data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38004"/>
            <a:ext cx="7728671" cy="2677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Correlation Structure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10 </a:t>
            </a:r>
            <a:r>
              <a:rPr lang="en-US" dirty="0" err="1" smtClean="0"/>
              <a:t>microbiome</a:t>
            </a:r>
            <a:r>
              <a:rPr lang="en-US" dirty="0" smtClean="0"/>
              <a:t> functional categories versus 10 most prominent host immune genes</a:t>
            </a:r>
          </a:p>
        </p:txBody>
      </p:sp>
      <p:pic>
        <p:nvPicPr>
          <p:cNvPr id="6" name="Picture 5" descr="MULTIVARIATE_correlation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2" y="2697163"/>
            <a:ext cx="721625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interproscan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Send </a:t>
            </a:r>
            <a:r>
              <a:rPr lang="en-US" dirty="0" err="1" smtClean="0"/>
              <a:t>Iddo</a:t>
            </a:r>
            <a:r>
              <a:rPr lang="en-US" dirty="0" smtClean="0"/>
              <a:t> list of 16k genes</a:t>
            </a:r>
          </a:p>
          <a:p>
            <a:r>
              <a:rPr lang="en-US" dirty="0" smtClean="0"/>
              <a:t>He’ll get better annotation on the probes</a:t>
            </a:r>
          </a:p>
          <a:p>
            <a:r>
              <a:rPr lang="en-US" dirty="0" smtClean="0"/>
              <a:t>Super fancy annotations</a:t>
            </a:r>
          </a:p>
          <a:p>
            <a:r>
              <a:rPr lang="en-US" dirty="0" err="1" smtClean="0"/>
              <a:t>Unifrac</a:t>
            </a:r>
            <a:r>
              <a:rPr lang="en-US" dirty="0" smtClean="0"/>
              <a:t> (</a:t>
            </a:r>
            <a:r>
              <a:rPr lang="en-US" dirty="0" err="1" smtClean="0"/>
              <a:t>google</a:t>
            </a:r>
            <a:r>
              <a:rPr lang="en-US" dirty="0" smtClean="0"/>
              <a:t>) = standard discrimination analysis … for visualization</a:t>
            </a:r>
          </a:p>
          <a:p>
            <a:r>
              <a:rPr lang="en-US" dirty="0" smtClean="0"/>
              <a:t>I need to subscribe to use that tool </a:t>
            </a:r>
          </a:p>
          <a:p>
            <a:r>
              <a:rPr lang="en-US" dirty="0" smtClean="0"/>
              <a:t>Send future directions to </a:t>
            </a:r>
            <a:r>
              <a:rPr lang="en-US" dirty="0" err="1" smtClean="0"/>
              <a:t>iddo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 err="1" smtClean="0"/>
              <a:t>interproscan</a:t>
            </a:r>
            <a:r>
              <a:rPr lang="en-US" dirty="0" smtClean="0"/>
              <a:t> – gene list = </a:t>
            </a:r>
            <a:r>
              <a:rPr lang="en-US" dirty="0" err="1" smtClean="0"/>
              <a:t>pfam</a:t>
            </a:r>
            <a:r>
              <a:rPr lang="en-US" dirty="0" smtClean="0"/>
              <a:t>,  protein blast, </a:t>
            </a:r>
            <a:r>
              <a:rPr lang="en-US" dirty="0" err="1" smtClean="0"/>
              <a:t>GO’s</a:t>
            </a:r>
            <a:r>
              <a:rPr lang="en-US" dirty="0" smtClean="0"/>
              <a:t>, … </a:t>
            </a:r>
            <a:r>
              <a:rPr lang="en-US" dirty="0" err="1" smtClean="0"/>
              <a:t>interprostats</a:t>
            </a:r>
            <a:r>
              <a:rPr lang="en-US" dirty="0" smtClean="0"/>
              <a:t>: get </a:t>
            </a:r>
            <a:r>
              <a:rPr lang="en-US" dirty="0" err="1" smtClean="0"/>
              <a:t>Iddo</a:t>
            </a:r>
            <a:r>
              <a:rPr lang="en-US" dirty="0" smtClean="0"/>
              <a:t> the ]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interproscan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Send </a:t>
            </a:r>
            <a:r>
              <a:rPr lang="en-US" dirty="0" err="1" smtClean="0"/>
              <a:t>Iddo</a:t>
            </a:r>
            <a:r>
              <a:rPr lang="en-US" dirty="0" smtClean="0"/>
              <a:t> list of 16k genes</a:t>
            </a:r>
          </a:p>
          <a:p>
            <a:r>
              <a:rPr lang="en-US" dirty="0" smtClean="0"/>
              <a:t>He’ll get better annotation on the probes</a:t>
            </a:r>
          </a:p>
          <a:p>
            <a:r>
              <a:rPr lang="en-US" dirty="0" smtClean="0"/>
              <a:t>Super fancy annotations</a:t>
            </a:r>
          </a:p>
          <a:p>
            <a:r>
              <a:rPr lang="en-US" dirty="0" err="1" smtClean="0"/>
              <a:t>Unifrac</a:t>
            </a:r>
            <a:r>
              <a:rPr lang="en-US" dirty="0" smtClean="0"/>
              <a:t> (</a:t>
            </a:r>
            <a:r>
              <a:rPr lang="en-US" dirty="0" err="1" smtClean="0"/>
              <a:t>google</a:t>
            </a:r>
            <a:r>
              <a:rPr lang="en-US" dirty="0" smtClean="0"/>
              <a:t>) = standard discrimination analysis … for visualization</a:t>
            </a:r>
          </a:p>
          <a:p>
            <a:r>
              <a:rPr lang="en-US" dirty="0" smtClean="0"/>
              <a:t>I need to subscribe to use that tool </a:t>
            </a:r>
          </a:p>
          <a:p>
            <a:r>
              <a:rPr lang="en-US" dirty="0" smtClean="0"/>
              <a:t>Send future directions to </a:t>
            </a:r>
            <a:r>
              <a:rPr lang="en-US" smtClean="0"/>
              <a:t>iddo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Components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Iddo</a:t>
            </a:r>
            <a:r>
              <a:rPr lang="en-US" dirty="0" smtClean="0"/>
              <a:t>, are we getting good amount of mapping? </a:t>
            </a:r>
            <a:r>
              <a:rPr lang="en-US" dirty="0" err="1" smtClean="0"/>
              <a:t>Iddo</a:t>
            </a:r>
            <a:r>
              <a:rPr lang="en-US" dirty="0" smtClean="0"/>
              <a:t>, different data bases are different… should we be concerned?</a:t>
            </a:r>
          </a:p>
          <a:p>
            <a:r>
              <a:rPr lang="en-US" dirty="0" smtClean="0"/>
              <a:t>GO/KEGG/David/Ensemble … start looking at correlation structure… </a:t>
            </a:r>
            <a:r>
              <a:rPr lang="en-US" dirty="0" err="1" smtClean="0"/>
              <a:t>Manasvi</a:t>
            </a:r>
            <a:r>
              <a:rPr lang="en-US" dirty="0" smtClean="0"/>
              <a:t>/Jennifer</a:t>
            </a:r>
          </a:p>
          <a:p>
            <a:r>
              <a:rPr lang="en-US" dirty="0" smtClean="0"/>
              <a:t>Abstract Feb 10 (under 2 weeks)</a:t>
            </a:r>
          </a:p>
          <a:p>
            <a:r>
              <a:rPr lang="en-US" dirty="0" err="1" smtClean="0"/>
              <a:t>DeNovo</a:t>
            </a:r>
            <a:r>
              <a:rPr lang="en-US" dirty="0" smtClean="0"/>
              <a:t> searching versus positive control</a:t>
            </a:r>
          </a:p>
          <a:p>
            <a:r>
              <a:rPr lang="en-US" dirty="0" smtClean="0"/>
              <a:t>Keep flow diagrams – restrict to immunology</a:t>
            </a:r>
          </a:p>
          <a:p>
            <a:r>
              <a:rPr lang="en-US" dirty="0" err="1" smtClean="0"/>
              <a:t>DoBy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noise on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Raw Intensity is actually </a:t>
            </a:r>
            <a:r>
              <a:rPr lang="en-US" sz="2400" dirty="0" err="1" smtClean="0"/>
              <a:t>Spot_mean</a:t>
            </a:r>
            <a:r>
              <a:rPr lang="en-US" sz="2400" dirty="0" smtClean="0"/>
              <a:t> - </a:t>
            </a:r>
            <a:r>
              <a:rPr lang="en-US" sz="2400" dirty="0" err="1" smtClean="0"/>
              <a:t>Bkgr_median</a:t>
            </a:r>
            <a:r>
              <a:rPr lang="en-US" sz="2400" dirty="0" smtClean="0"/>
              <a:t> </a:t>
            </a:r>
          </a:p>
          <a:p>
            <a:r>
              <a:rPr lang="en-US" sz="2400" dirty="0" err="1" smtClean="0"/>
              <a:t>Spot_mean</a:t>
            </a:r>
            <a:r>
              <a:rPr lang="en-US" sz="2400" dirty="0" smtClean="0"/>
              <a:t> - </a:t>
            </a:r>
            <a:r>
              <a:rPr lang="en-US" sz="2400" dirty="0" err="1" smtClean="0"/>
              <a:t>Bkgr_median</a:t>
            </a:r>
            <a:r>
              <a:rPr lang="en-US" sz="2400" dirty="0" smtClean="0"/>
              <a:t>  is a global shift normalization</a:t>
            </a:r>
          </a:p>
          <a:p>
            <a:r>
              <a:rPr lang="en-US" sz="2400" dirty="0" smtClean="0"/>
              <a:t>Background noise doesn’t have the same FF/BF shift pattern</a:t>
            </a:r>
          </a:p>
          <a:p>
            <a:endParaRPr lang="en-US" sz="2300" dirty="0" smtClean="0"/>
          </a:p>
          <a:p>
            <a:endParaRPr lang="en-US" sz="2300" dirty="0"/>
          </a:p>
        </p:txBody>
      </p:sp>
      <p:pic>
        <p:nvPicPr>
          <p:cNvPr id="8" name="Picture 7" descr="background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30" y="3084761"/>
            <a:ext cx="8686800" cy="371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Principal Components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DoBy</a:t>
            </a:r>
            <a:endParaRPr lang="en-US" dirty="0" smtClean="0"/>
          </a:p>
          <a:p>
            <a:r>
              <a:rPr lang="en-US" dirty="0" smtClean="0"/>
              <a:t>X^2 Homogeneity test </a:t>
            </a:r>
            <a:r>
              <a:rPr lang="en-US" dirty="0" err="1" smtClean="0"/>
              <a:t>w</a:t>
            </a:r>
            <a:r>
              <a:rPr lang="en-US" dirty="0" smtClean="0"/>
              <a:t>/in treatment</a:t>
            </a:r>
          </a:p>
          <a:p>
            <a:r>
              <a:rPr lang="en-US" dirty="0" smtClean="0"/>
              <a:t>Loess/</a:t>
            </a:r>
            <a:r>
              <a:rPr lang="en-US" dirty="0" err="1" smtClean="0"/>
              <a:t>bayes</a:t>
            </a:r>
            <a:r>
              <a:rPr lang="en-US" dirty="0" smtClean="0"/>
              <a:t> nonparametric curve estimation (On just bacterial side… phylum or metabolic profile)… is </a:t>
            </a:r>
            <a:r>
              <a:rPr lang="en-US" dirty="0" err="1" smtClean="0"/>
              <a:t>dirichlet</a:t>
            </a:r>
            <a:r>
              <a:rPr lang="en-US" dirty="0" smtClean="0"/>
              <a:t> sample interesting.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Flow --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Here’s the plan… 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13641" y="2461917"/>
            <a:ext cx="2974654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lumMod val="75000"/>
                <a:alpha val="75000"/>
              </a:schemeClr>
            </a:glow>
            <a:softEdge rad="254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Linear Model Prediction: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Single gene EV vs. Phylum 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04" y="2461917"/>
            <a:ext cx="2974654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lumMod val="75000"/>
                <a:alpha val="75000"/>
              </a:schemeClr>
            </a:glow>
            <a:softEdge rad="254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LDA classification BF/FF: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Phylum 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7257" y="4054927"/>
            <a:ext cx="2974654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lumMod val="75000"/>
                <a:alpha val="75000"/>
              </a:schemeClr>
            </a:glow>
            <a:softEdge rad="254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Microbiome</a:t>
            </a:r>
            <a:r>
              <a:rPr lang="en-US" dirty="0" smtClean="0">
                <a:solidFill>
                  <a:schemeClr val="bg1"/>
                </a:solidFill>
              </a:rPr>
              <a:t> data preparation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PCA (SVD) Functional 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04" y="6167109"/>
            <a:ext cx="2974654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lumMod val="75000"/>
                <a:alpha val="75000"/>
              </a:schemeClr>
            </a:glow>
            <a:softEdge rad="254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LDA classification BF/FF: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PCA selected Functional 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3404" y="6170723"/>
            <a:ext cx="2974654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lumMod val="75000"/>
                <a:alpha val="75000"/>
              </a:schemeClr>
            </a:glow>
            <a:softEdge rad="254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Covariation</a:t>
            </a:r>
            <a:r>
              <a:rPr lang="en-US" dirty="0" smtClean="0">
                <a:solidFill>
                  <a:schemeClr val="bg1"/>
                </a:solidFill>
              </a:rPr>
              <a:t> Analysis: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Key </a:t>
            </a:r>
            <a:r>
              <a:rPr lang="en-US" dirty="0" err="1" smtClean="0">
                <a:solidFill>
                  <a:schemeClr val="bg1"/>
                </a:solidFill>
              </a:rPr>
              <a:t>Microbiome</a:t>
            </a:r>
            <a:r>
              <a:rPr lang="en-US" dirty="0" smtClean="0">
                <a:solidFill>
                  <a:schemeClr val="bg1"/>
                </a:solidFill>
              </a:rPr>
              <a:t> vs. Key Host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5923" y="6167109"/>
            <a:ext cx="2974654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lumMod val="75000"/>
                <a:alpha val="75000"/>
              </a:schemeClr>
            </a:glow>
            <a:softEdge rad="254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Nonlinear methods: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Classify/Predict/Correlate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71852" y="4054927"/>
            <a:ext cx="2974654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lumMod val="75000"/>
                <a:alpha val="75000"/>
              </a:schemeClr>
            </a:glow>
            <a:softEdge rad="254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Host data preparation: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Key Host Measures (EV/G0?)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8885629">
            <a:off x="1769619" y="3108248"/>
            <a:ext cx="490205" cy="9466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24323" y="2461917"/>
            <a:ext cx="1111691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lumMod val="75000"/>
                <a:alpha val="75000"/>
              </a:schemeClr>
            </a:glow>
            <a:softEdge rad="254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Raw Data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294403" y="2595779"/>
            <a:ext cx="668460" cy="4006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3152910" y="2595778"/>
            <a:ext cx="668460" cy="4006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2711682">
            <a:off x="6857496" y="3142374"/>
            <a:ext cx="490205" cy="9466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5400000">
            <a:off x="2585716" y="3838574"/>
            <a:ext cx="958129" cy="3318029"/>
          </a:xfrm>
          <a:prstGeom prst="leftBrace">
            <a:avLst/>
          </a:prstGeom>
          <a:ln w="76200"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 rot="5400000">
            <a:off x="5903745" y="3838574"/>
            <a:ext cx="958129" cy="3318029"/>
          </a:xfrm>
          <a:prstGeom prst="leftBrace">
            <a:avLst/>
          </a:prstGeom>
          <a:ln w="76200"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microarray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FF is kept higher by personal preference: the loess line (blue) is arbitrary shifted up from 0</a:t>
            </a:r>
            <a:endParaRPr lang="en-US" dirty="0"/>
          </a:p>
        </p:txBody>
      </p:sp>
      <p:pic>
        <p:nvPicPr>
          <p:cNvPr id="6" name="Picture 5" descr="Loessed_vs_Raw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669562"/>
            <a:ext cx="6350000" cy="416303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microarray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two data sets we’re using.  The loess normalization is artificially shifted up</a:t>
            </a:r>
          </a:p>
        </p:txBody>
      </p:sp>
      <p:pic>
        <p:nvPicPr>
          <p:cNvPr id="5" name="Picture 4" descr="loessed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73" y="2654300"/>
            <a:ext cx="7576227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Premie</a:t>
            </a:r>
            <a:r>
              <a:rPr lang="en-US" dirty="0" smtClean="0"/>
              <a:t> Babies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Premie</a:t>
            </a:r>
            <a:r>
              <a:rPr lang="en-US" dirty="0" smtClean="0"/>
              <a:t> babies have very low measurements everywhere… </a:t>
            </a:r>
          </a:p>
        </p:txBody>
      </p:sp>
      <p:pic>
        <p:nvPicPr>
          <p:cNvPr id="6" name="Picture 5" descr="premies_offse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9" y="2755782"/>
            <a:ext cx="8499159" cy="410221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Premie</a:t>
            </a:r>
            <a:r>
              <a:rPr lang="en-US" dirty="0" smtClean="0"/>
              <a:t> versus Normalized microarray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general trend is the same</a:t>
            </a:r>
          </a:p>
        </p:txBody>
      </p:sp>
      <p:pic>
        <p:nvPicPr>
          <p:cNvPr id="5" name="Picture 4" descr="loessed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73" y="2654300"/>
            <a:ext cx="7576227" cy="4165600"/>
          </a:xfrm>
          <a:prstGeom prst="rect">
            <a:avLst/>
          </a:prstGeom>
        </p:spPr>
      </p:pic>
      <p:pic>
        <p:nvPicPr>
          <p:cNvPr id="7" name="Picture 6" descr="premie_vs_loessed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73" y="2645457"/>
            <a:ext cx="3735651" cy="421254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Removed this from the san </a:t>
            </a:r>
            <a:r>
              <a:rPr lang="en-US" dirty="0" err="1" smtClean="0"/>
              <a:t>fran</a:t>
            </a:r>
            <a:r>
              <a:rPr lang="en-US" dirty="0" smtClean="0"/>
              <a:t> pres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Took this out of our other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SEED 3 Metabolic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Tested CURVES with a permutation test:</a:t>
            </a:r>
          </a:p>
          <a:p>
            <a:endParaRPr lang="en-US" dirty="0" smtClean="0"/>
          </a:p>
          <a:p>
            <a:r>
              <a:rPr lang="en-US" dirty="0"/>
              <a:t>Clustering-based subsystems - Translation</a:t>
            </a:r>
            <a:r>
              <a:rPr lang="en-US" dirty="0" smtClean="0"/>
              <a:t> </a:t>
            </a:r>
            <a:r>
              <a:rPr lang="en-US" dirty="0" smtClean="0"/>
              <a:t>(BF/FF curve </a:t>
            </a:r>
            <a:r>
              <a:rPr lang="en-US" dirty="0" err="1" smtClean="0"/>
              <a:t>p</a:t>
            </a:r>
            <a:r>
              <a:rPr lang="en-US" dirty="0" smtClean="0"/>
              <a:t>=</a:t>
            </a:r>
            <a:r>
              <a:rPr lang="en-US" dirty="0" smtClean="0"/>
              <a:t>0.0047)</a:t>
            </a:r>
          </a:p>
          <a:p>
            <a:r>
              <a:rPr lang="en-US" dirty="0" smtClean="0"/>
              <a:t>*Carbohydrates -</a:t>
            </a:r>
            <a:r>
              <a:rPr lang="en-US" dirty="0" smtClean="0"/>
              <a:t>CO2 fixation</a:t>
            </a:r>
            <a:r>
              <a:rPr lang="en-US" dirty="0" smtClean="0"/>
              <a:t> </a:t>
            </a:r>
            <a:r>
              <a:rPr lang="en-US" dirty="0" smtClean="0"/>
              <a:t>(BF/FF curve </a:t>
            </a:r>
            <a:r>
              <a:rPr lang="en-US" dirty="0" err="1" smtClean="0"/>
              <a:t>p</a:t>
            </a:r>
            <a:r>
              <a:rPr lang="en-US" dirty="0" smtClean="0"/>
              <a:t>=0.0086) </a:t>
            </a:r>
          </a:p>
          <a:p>
            <a:r>
              <a:rPr lang="en-US" dirty="0" smtClean="0"/>
              <a:t>Cofactors</a:t>
            </a:r>
            <a:r>
              <a:rPr lang="en-US" dirty="0"/>
              <a:t>, Vitamins, Prosthetic Groups, Pigments - NAD and </a:t>
            </a:r>
            <a:r>
              <a:rPr lang="en-US" dirty="0" smtClean="0"/>
              <a:t>NADP </a:t>
            </a:r>
            <a:r>
              <a:rPr lang="en-US" dirty="0" smtClean="0"/>
              <a:t>(BF/FF curve </a:t>
            </a:r>
            <a:r>
              <a:rPr lang="en-US" dirty="0" err="1" smtClean="0"/>
              <a:t>p</a:t>
            </a:r>
            <a:r>
              <a:rPr lang="en-US" dirty="0" smtClean="0"/>
              <a:t>=</a:t>
            </a:r>
            <a:r>
              <a:rPr lang="en-US" dirty="0" smtClean="0"/>
              <a:t>0.0091) </a:t>
            </a:r>
          </a:p>
          <a:p>
            <a:r>
              <a:rPr lang="en-US" dirty="0" smtClean="0"/>
              <a:t>Miscellaneous </a:t>
            </a:r>
            <a:r>
              <a:rPr lang="en-US" dirty="0"/>
              <a:t>- Miscellaneous</a:t>
            </a:r>
            <a:r>
              <a:rPr lang="en-US" dirty="0" smtClean="0"/>
              <a:t> </a:t>
            </a:r>
            <a:r>
              <a:rPr lang="en-US" dirty="0" smtClean="0"/>
              <a:t>(BF/FF curve </a:t>
            </a:r>
            <a:r>
              <a:rPr lang="en-US" dirty="0" err="1" smtClean="0"/>
              <a:t>p</a:t>
            </a:r>
            <a:r>
              <a:rPr lang="en-US" dirty="0" smtClean="0"/>
              <a:t>=</a:t>
            </a:r>
            <a:r>
              <a:rPr lang="en-US" dirty="0" smtClean="0"/>
              <a:t>0.0106) </a:t>
            </a:r>
          </a:p>
          <a:p>
            <a:r>
              <a:rPr lang="en-US" dirty="0" smtClean="0"/>
              <a:t>*Respiration </a:t>
            </a:r>
            <a:r>
              <a:rPr lang="en-US" dirty="0"/>
              <a:t>- Respiration</a:t>
            </a:r>
            <a:r>
              <a:rPr lang="en-US" dirty="0" smtClean="0"/>
              <a:t> </a:t>
            </a:r>
            <a:r>
              <a:rPr lang="en-US" dirty="0" smtClean="0"/>
              <a:t>(BF/FF curve </a:t>
            </a:r>
            <a:r>
              <a:rPr lang="en-US" dirty="0" err="1" smtClean="0"/>
              <a:t>p</a:t>
            </a:r>
            <a:r>
              <a:rPr lang="en-US" dirty="0" smtClean="0"/>
              <a:t>=</a:t>
            </a:r>
            <a:r>
              <a:rPr lang="en-US" dirty="0" smtClean="0"/>
              <a:t>0.0131) </a:t>
            </a:r>
          </a:p>
          <a:p>
            <a:r>
              <a:rPr lang="en-US" dirty="0" smtClean="0"/>
              <a:t>Carbohydrates </a:t>
            </a:r>
            <a:r>
              <a:rPr lang="en-US" dirty="0"/>
              <a:t>- </a:t>
            </a:r>
            <a:r>
              <a:rPr lang="en-US" dirty="0" err="1"/>
              <a:t>Monosaccharides</a:t>
            </a:r>
            <a:r>
              <a:rPr lang="en-US" dirty="0" smtClean="0"/>
              <a:t> </a:t>
            </a:r>
            <a:r>
              <a:rPr lang="en-US" dirty="0" smtClean="0"/>
              <a:t>(BF/FF curve </a:t>
            </a:r>
            <a:r>
              <a:rPr lang="en-US" dirty="0" err="1" smtClean="0"/>
              <a:t>p</a:t>
            </a:r>
            <a:r>
              <a:rPr lang="en-US" dirty="0" smtClean="0"/>
              <a:t>=</a:t>
            </a:r>
            <a:r>
              <a:rPr lang="en-US" dirty="0" smtClean="0"/>
              <a:t>0.0133) </a:t>
            </a:r>
          </a:p>
          <a:p>
            <a:r>
              <a:rPr lang="en-US" dirty="0" smtClean="0"/>
              <a:t>*Respiration </a:t>
            </a:r>
            <a:r>
              <a:rPr lang="en-US" dirty="0"/>
              <a:t>- Electron donating reactions</a:t>
            </a:r>
            <a:r>
              <a:rPr lang="en-US" dirty="0" smtClean="0"/>
              <a:t> </a:t>
            </a:r>
            <a:r>
              <a:rPr lang="en-US" dirty="0" smtClean="0"/>
              <a:t>(BF/FF curve </a:t>
            </a:r>
            <a:r>
              <a:rPr lang="en-US" dirty="0" err="1" smtClean="0"/>
              <a:t>p</a:t>
            </a:r>
            <a:r>
              <a:rPr lang="en-US" dirty="0" smtClean="0"/>
              <a:t>=</a:t>
            </a:r>
            <a:r>
              <a:rPr lang="en-US" dirty="0" smtClean="0"/>
              <a:t>0.0198) </a:t>
            </a:r>
          </a:p>
          <a:p>
            <a:r>
              <a:rPr lang="en-US" dirty="0" smtClean="0"/>
              <a:t>Virulence </a:t>
            </a:r>
            <a:r>
              <a:rPr lang="en-US" dirty="0"/>
              <a:t>- Resistance to antibiotics and toxic compounds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(BF/FF curve </a:t>
            </a:r>
            <a:r>
              <a:rPr lang="en-US" dirty="0" err="1" smtClean="0"/>
              <a:t>p</a:t>
            </a:r>
            <a:r>
              <a:rPr lang="en-US" dirty="0" smtClean="0"/>
              <a:t>=</a:t>
            </a:r>
            <a:r>
              <a:rPr lang="en-US" dirty="0" smtClean="0"/>
              <a:t>0.088)</a:t>
            </a:r>
          </a:p>
          <a:p>
            <a:pPr>
              <a:buNone/>
            </a:pPr>
            <a:r>
              <a:rPr lang="en-US" dirty="0" smtClean="0"/>
              <a:t>*tiny number of fragments assigned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SEED 3 Metabolic functions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33898" y="1471920"/>
          <a:ext cx="7556387" cy="502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7374"/>
                <a:gridCol w="610660"/>
                <a:gridCol w="508353"/>
              </a:tblGrid>
              <a:tr h="142649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perm.p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all.n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latin typeface="Verdana"/>
                        </a:rPr>
                        <a:t>Virulence - Resistance to antibiotics and toxic compounds - Beta-</a:t>
                      </a:r>
                      <a:r>
                        <a:rPr lang="en-US" sz="800" b="1" i="0" u="none" strike="noStrike" dirty="0" err="1">
                          <a:latin typeface="Verdana"/>
                        </a:rPr>
                        <a:t>lactamase</a:t>
                      </a:r>
                      <a:endParaRPr lang="en-US" sz="800" b="1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0.0019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144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Carbohydrates - Monosaccharides - L-Arabinose_utilization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2438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Carbohydrates - Monosaccharides - L-fucose_utilization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0.0038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512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Carbohydrates - Organic acids - </a:t>
                      </a:r>
                      <a:r>
                        <a:rPr lang="en-US" sz="800" b="0" i="0" u="none" strike="noStrike" dirty="0" err="1">
                          <a:latin typeface="Verdana"/>
                        </a:rPr>
                        <a:t>Lactate_utilization</a:t>
                      </a:r>
                      <a:endParaRPr lang="en-US" sz="8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0.0041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404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Clustering-based subsystems - Translation - CBSS-326442.4.peg.1852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0.0041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1168</a:t>
                      </a:r>
                    </a:p>
                  </a:txBody>
                  <a:tcPr marL="12700" marR="12700" marT="12700" marB="0" anchor="b"/>
                </a:tc>
              </a:tr>
              <a:tr h="1689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latin typeface="Verdana"/>
                        </a:rPr>
                        <a:t>Virulence - </a:t>
                      </a:r>
                      <a:r>
                        <a:rPr lang="en-US" sz="800" b="1" i="0" u="none" strike="noStrike" dirty="0" err="1">
                          <a:latin typeface="Verdana"/>
                        </a:rPr>
                        <a:t>Prophage</a:t>
                      </a:r>
                      <a:r>
                        <a:rPr lang="en-US" sz="800" b="1" i="0" u="none" strike="noStrike" dirty="0">
                          <a:latin typeface="Verdana"/>
                        </a:rPr>
                        <a:t>, </a:t>
                      </a:r>
                      <a:r>
                        <a:rPr lang="en-US" sz="800" b="1" i="0" u="none" strike="noStrike" dirty="0" err="1">
                          <a:latin typeface="Verdana"/>
                        </a:rPr>
                        <a:t>Transposon</a:t>
                      </a:r>
                      <a:r>
                        <a:rPr lang="en-US" sz="800" b="1" i="0" u="none" strike="noStrike" dirty="0">
                          <a:latin typeface="Verdana"/>
                        </a:rPr>
                        <a:t> - </a:t>
                      </a:r>
                      <a:r>
                        <a:rPr lang="en-US" sz="800" b="1" i="0" u="none" strike="noStrike" dirty="0" err="1">
                          <a:latin typeface="Verdana"/>
                        </a:rPr>
                        <a:t>IbrA_and_IbrB:_co-activators_of_prophage_gene_expression</a:t>
                      </a:r>
                      <a:endParaRPr lang="en-US" sz="800" b="1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0.0043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112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DNA Metabolism - DNA Metabolism - </a:t>
                      </a:r>
                      <a:r>
                        <a:rPr lang="en-US" sz="800" b="0" i="0" u="none" strike="noStrike" dirty="0" err="1">
                          <a:latin typeface="Verdana"/>
                        </a:rPr>
                        <a:t>YcfH</a:t>
                      </a:r>
                      <a:endParaRPr lang="en-US" sz="8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232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Clustering-based subsystems - Translation - CBSS-243265.1.peg.198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0.0045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213</a:t>
                      </a:r>
                    </a:p>
                  </a:txBody>
                  <a:tcPr marL="12700" marR="12700" marT="12700" marB="0" anchor="b"/>
                </a:tc>
              </a:tr>
              <a:tr h="11995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latin typeface="Verdana"/>
                        </a:rPr>
                        <a:t>Cofactors</a:t>
                      </a:r>
                      <a:r>
                        <a:rPr lang="en-US" sz="800" b="0" i="0" u="none" strike="noStrike" dirty="0">
                          <a:latin typeface="Verdana"/>
                        </a:rPr>
                        <a:t>, Vitamins, Prosthetic Groups, Pigments - NAD and NADP - </a:t>
                      </a:r>
                      <a:r>
                        <a:rPr lang="en-US" sz="800" b="0" i="0" u="none" strike="noStrike" dirty="0" err="1">
                          <a:latin typeface="Verdana"/>
                        </a:rPr>
                        <a:t>NAD_and_NADP_cofactor_biosynthesis_global</a:t>
                      </a:r>
                      <a:endParaRPr lang="en-US" sz="8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0.0047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2447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latin typeface="Verdana"/>
                        </a:rPr>
                        <a:t>Cell Wall and Capsule - Gram-Negative cell wall components - </a:t>
                      </a:r>
                      <a:r>
                        <a:rPr lang="en-US" sz="800" b="1" i="0" u="none" strike="noStrike" dirty="0" err="1">
                          <a:latin typeface="Verdana"/>
                        </a:rPr>
                        <a:t>Outer_membrane</a:t>
                      </a:r>
                      <a:endParaRPr lang="en-US" sz="800" b="1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0.0058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118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Clustering-based subsystems - Clustering-based subsystems - CBSS-251221.1.peg.1863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329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Clustering-based subsystems - Clustering-based subsystems - CBSS-316273.3.peg.227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0.0064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947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Respiration - Electron donating reactions - Respiratory_Complex_I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0.0077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976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Carbohydrates - CO2 fixation - Calvin-</a:t>
                      </a:r>
                      <a:r>
                        <a:rPr lang="en-US" sz="800" b="0" i="0" u="none" strike="noStrike" dirty="0" err="1">
                          <a:latin typeface="Verdana"/>
                        </a:rPr>
                        <a:t>Benson_cycle</a:t>
                      </a:r>
                      <a:endParaRPr lang="en-US" sz="8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0.0087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130</a:t>
                      </a:r>
                    </a:p>
                  </a:txBody>
                  <a:tcPr marL="12700" marR="12700" marT="12700" marB="0" anchor="b"/>
                </a:tc>
              </a:tr>
              <a:tr h="1689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Amino Acids and Derivatives - Arginine; urea cycle, polyamines - Arginine_Biosynthesis_extended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0.0088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440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Carbohydrates - CO2 fixation - Photorespiration_(oxidative_C2_cycle)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0.0098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147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Miscellaneous - Miscellaneous - Biolumenescence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0.0107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146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Miscellaneous - Miscellaneous - Transporters_In_Models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0.0109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13286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latin typeface="Verdana"/>
                        </a:rPr>
                        <a:t>Cell Wall and Capsule - Gram-Negative cell wall components - </a:t>
                      </a:r>
                      <a:r>
                        <a:rPr lang="en-US" sz="800" b="1" i="0" u="none" strike="noStrike" dirty="0" err="1">
                          <a:latin typeface="Verdana"/>
                        </a:rPr>
                        <a:t>Perosamine_Synthesis_Vibrio</a:t>
                      </a:r>
                      <a:endParaRPr lang="en-US" sz="800" b="1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0.0113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102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Clustering-based subsystems - Clustering-based subsystems - CBSS-345072.3.peg.1318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0.0136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117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DNA Metabolism - DNA replication - </a:t>
                      </a:r>
                      <a:r>
                        <a:rPr lang="en-US" sz="800" b="0" i="0" u="none" strike="noStrike" dirty="0" err="1">
                          <a:latin typeface="Verdana"/>
                        </a:rPr>
                        <a:t>DNA_topoisomerases,_Type_I,_ATP</a:t>
                      </a:r>
                      <a:r>
                        <a:rPr lang="en-US" sz="800" b="0" i="0" u="none" strike="noStrike" dirty="0">
                          <a:latin typeface="Verdana"/>
                        </a:rPr>
                        <a:t>-independent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0.0142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105</a:t>
                      </a:r>
                    </a:p>
                  </a:txBody>
                  <a:tcPr marL="12700" marR="12700" marT="12700" marB="0" anchor="b"/>
                </a:tc>
              </a:tr>
              <a:tr h="91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latin typeface="Verdana"/>
                        </a:rPr>
                        <a:t>Cell Wall and Capsule - Capsular and extracellular </a:t>
                      </a:r>
                      <a:r>
                        <a:rPr lang="en-US" sz="800" b="1" i="0" u="none" strike="noStrike" dirty="0" err="1">
                          <a:latin typeface="Verdana"/>
                        </a:rPr>
                        <a:t>polysacchrides</a:t>
                      </a:r>
                      <a:r>
                        <a:rPr lang="en-US" sz="800" b="1" i="0" u="none" strike="noStrike" dirty="0">
                          <a:latin typeface="Verdana"/>
                        </a:rPr>
                        <a:t> - CMP-N-</a:t>
                      </a:r>
                      <a:r>
                        <a:rPr lang="en-US" sz="800" b="1" i="0" u="none" strike="noStrike" dirty="0" err="1">
                          <a:latin typeface="Verdana"/>
                        </a:rPr>
                        <a:t>acetylneuraminate_Biosynthesis</a:t>
                      </a:r>
                      <a:endParaRPr lang="en-US" sz="800" b="1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0.0181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60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Carbohydrates - Central carbohydrate metabolism - </a:t>
                      </a:r>
                      <a:r>
                        <a:rPr lang="en-US" sz="800" b="0" i="0" u="none" strike="noStrike" dirty="0" err="1">
                          <a:latin typeface="Verdana"/>
                        </a:rPr>
                        <a:t>Dehydrogenase_complexes</a:t>
                      </a:r>
                      <a:endParaRPr lang="en-US" sz="8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0.0221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848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Respiration - Respiration - Formate_hydrogenase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0.0223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1225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Sulfur Metabolism - Inorganic sulfur assimilation - Sulfate_assimilation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114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latin typeface="Verdana"/>
                        </a:rPr>
                        <a:t>Virulence - Type III, Type IV, ESAT secretion systems - </a:t>
                      </a:r>
                      <a:r>
                        <a:rPr lang="en-US" sz="800" b="1" i="0" u="none" strike="noStrike" dirty="0" err="1">
                          <a:latin typeface="Verdana"/>
                        </a:rPr>
                        <a:t>Type_IV_pilus</a:t>
                      </a:r>
                      <a:endParaRPr lang="en-US" sz="800" b="1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0.0232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215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latin typeface="Verdana"/>
                        </a:rPr>
                        <a:t>Cofactors, Vitamins, Prosthetic Groups, Pigments - NAD and NADP - </a:t>
                      </a:r>
                      <a:r>
                        <a:rPr lang="en-US" sz="800" b="0" i="0" u="none" strike="noStrike" dirty="0" err="1">
                          <a:latin typeface="Verdana"/>
                        </a:rPr>
                        <a:t>NAD_regulation</a:t>
                      </a:r>
                      <a:endParaRPr lang="en-US" sz="8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0.0303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316</a:t>
                      </a:r>
                    </a:p>
                  </a:txBody>
                  <a:tcPr marL="12700" marR="12700" marT="12700" marB="0" anchor="b"/>
                </a:tc>
              </a:tr>
              <a:tr h="13338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Carbohydrates - Central carbohydrate metabolism - Embden-Meyerhof_and_Gluconeogenesis_Archaeal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0.0317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807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Clustering-based subsystems - Clustering-based subsystems - CBSS-228410.1.peg.134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0.0327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359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Respiration - Electron donating reactions - Respiratory_dehydrogenases_1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0.0355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815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Clustering-based subsystems - Clustering-based subsystems - CBSS-56780.10.peg.1536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0.036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650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Clustering-based subsystems - Clustering-based subsystems - CBSS-296591.1.peg.2330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0.0365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202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Carbohydrates - Monosaccharides - L-rhamnose_utilization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0.0403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695</a:t>
                      </a:r>
                    </a:p>
                  </a:txBody>
                  <a:tcPr marL="12700" marR="12700" marT="12700" marB="0" anchor="b"/>
                </a:tc>
              </a:tr>
              <a:tr h="14264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latin typeface="Verdana"/>
                        </a:rPr>
                        <a:t>Respiration - Electron accepting reactions - Anaerobic_respiratory_reductases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latin typeface="Verdana"/>
                        </a:rPr>
                        <a:t>0.0419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latin typeface="Verdana"/>
                        </a:rPr>
                        <a:t>416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tPLUShost_cormat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88" y="1630436"/>
            <a:ext cx="8114334" cy="5146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95041" cy="4815746"/>
          </a:xfrm>
        </p:spPr>
        <p:txBody>
          <a:bodyPr>
            <a:normAutofit/>
          </a:bodyPr>
          <a:lstStyle/>
          <a:p>
            <a:r>
              <a:rPr lang="en-US" dirty="0" smtClean="0"/>
              <a:t>There’s relationship</a:t>
            </a:r>
          </a:p>
          <a:p>
            <a:endParaRPr lang="en-US" baseline="-25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Replication means we might say strange results are genuine</a:t>
            </a:r>
          </a:p>
          <a:p>
            <a:r>
              <a:rPr lang="en-US" sz="2300" dirty="0" smtClean="0"/>
              <a:t>Higher expressions are more replicable</a:t>
            </a:r>
          </a:p>
          <a:p>
            <a:r>
              <a:rPr lang="en-US" sz="2300" dirty="0" smtClean="0"/>
              <a:t>The shift difference between FF and BF may be real</a:t>
            </a:r>
          </a:p>
          <a:p>
            <a:r>
              <a:rPr lang="en-US" sz="2300" dirty="0" smtClean="0"/>
              <a:t>(4 of the 5 replicates have been </a:t>
            </a:r>
            <a:r>
              <a:rPr lang="en-US" sz="2300" dirty="0" err="1" smtClean="0"/>
              <a:t>metagenome</a:t>
            </a:r>
            <a:r>
              <a:rPr lang="en-US" sz="2300" dirty="0" smtClean="0"/>
              <a:t> sequenced)</a:t>
            </a:r>
            <a:endParaRPr lang="en-US" sz="2300" dirty="0"/>
          </a:p>
        </p:txBody>
      </p:sp>
      <p:pic>
        <p:nvPicPr>
          <p:cNvPr id="5" name="Picture 4" descr="replicate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10" y="3413812"/>
            <a:ext cx="8049347" cy="3223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Virulence SEED 2/Panther Immunology</a:t>
            </a:r>
            <a:endParaRPr lang="en-US" dirty="0" smtClean="0"/>
          </a:p>
        </p:txBody>
      </p:sp>
      <p:pic>
        <p:nvPicPr>
          <p:cNvPr id="4" name="Picture 3" descr="bactPLUShost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22" y="1365031"/>
            <a:ext cx="8040217" cy="3593195"/>
          </a:xfrm>
          <a:prstGeom prst="rect">
            <a:avLst/>
          </a:prstGeom>
        </p:spPr>
      </p:pic>
      <p:pic>
        <p:nvPicPr>
          <p:cNvPr id="5" name="Picture 4" descr="bactPLUShost_normalized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22" y="3144582"/>
            <a:ext cx="8161745" cy="3679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Sanity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Replicates versus wrong samples</a:t>
            </a:r>
          </a:p>
          <a:p>
            <a:r>
              <a:rPr lang="en-US" sz="2300" dirty="0" smtClean="0"/>
              <a:t>Yeah! …when looking like crap is a chance to celebrate!</a:t>
            </a:r>
            <a:endParaRPr lang="en-US" sz="2300" dirty="0"/>
          </a:p>
        </p:txBody>
      </p:sp>
      <p:pic>
        <p:nvPicPr>
          <p:cNvPr id="6" name="Picture 5" descr="replicates_srambled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0" y="2880518"/>
            <a:ext cx="8105167" cy="3231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103784</TotalTime>
  <Words>3686</Words>
  <Application>Microsoft Macintosh PowerPoint</Application>
  <PresentationFormat>On-screen Show (4:3)</PresentationFormat>
  <Paragraphs>579</Paragraphs>
  <Slides>80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Iddo/Ivan/Iscott’s  Microarray Data Examination</vt:lpstr>
      <vt:lpstr>Codelink Array Design &amp; QC</vt:lpstr>
      <vt:lpstr>Codelink Array “Low” flags</vt:lpstr>
      <vt:lpstr>Further breakdown of “Low” flags</vt:lpstr>
      <vt:lpstr>Expression values distributions</vt:lpstr>
      <vt:lpstr>Raw Data without “Low” flags</vt:lpstr>
      <vt:lpstr>Background noise on slides</vt:lpstr>
      <vt:lpstr>Replication</vt:lpstr>
      <vt:lpstr>Sanity Check</vt:lpstr>
      <vt:lpstr>What does the MA plot look like</vt:lpstr>
      <vt:lpstr>Gene expression in BF babies seems highly variable</vt:lpstr>
      <vt:lpstr>Gene expression in BF babies seems highly variable</vt:lpstr>
      <vt:lpstr>Conclusions (input welcome)</vt:lpstr>
      <vt:lpstr>Other notes</vt:lpstr>
      <vt:lpstr>Single gene prediction via phylum composition and future steps</vt:lpstr>
      <vt:lpstr>Big Picture</vt:lpstr>
      <vt:lpstr>Combine this info!!  Get something useful!?</vt:lpstr>
      <vt:lpstr>What we’ve got</vt:lpstr>
      <vt:lpstr>Too broad? High level Phylum data</vt:lpstr>
      <vt:lpstr>Too narrow? Fine level Phylum data</vt:lpstr>
      <vt:lpstr>In perspective? Predict coarse scale GE via Phylum distribution </vt:lpstr>
      <vt:lpstr>Phylum signatures</vt:lpstr>
      <vt:lpstr>Baby question strategy</vt:lpstr>
      <vt:lpstr>Most informative phylum</vt:lpstr>
      <vt:lpstr>First try prediction methodology</vt:lpstr>
      <vt:lpstr>Preliminary Results</vt:lpstr>
      <vt:lpstr>Linear Model: firmicutes, Actinobacteria, BF Indicator</vt:lpstr>
      <vt:lpstr>Quantitatively relating (single) gene expression to Phylum distribution </vt:lpstr>
      <vt:lpstr>Notes</vt:lpstr>
      <vt:lpstr>Ideas for future Analyses</vt:lpstr>
      <vt:lpstr>Big Picture</vt:lpstr>
      <vt:lpstr>Available data</vt:lpstr>
      <vt:lpstr>Combine this info!!  Get something useful!?</vt:lpstr>
      <vt:lpstr>Possible analyses</vt:lpstr>
      <vt:lpstr>(1) Functional Analysis</vt:lpstr>
      <vt:lpstr>(1) Functional Analysis</vt:lpstr>
      <vt:lpstr>(2) BF/FF classification</vt:lpstr>
      <vt:lpstr>(2) BF/FF classification</vt:lpstr>
      <vt:lpstr>(3) Multivariate analysis</vt:lpstr>
      <vt:lpstr>(4) Univariate prediction</vt:lpstr>
      <vt:lpstr>(4) Univariate prediction</vt:lpstr>
      <vt:lpstr>Summary</vt:lpstr>
      <vt:lpstr>Data Harmonization</vt:lpstr>
      <vt:lpstr>Roadmap</vt:lpstr>
      <vt:lpstr>Normalized microarray</vt:lpstr>
      <vt:lpstr>Normalized microarray</vt:lpstr>
      <vt:lpstr>Model Fitting Results which ones had the small qvalue</vt:lpstr>
      <vt:lpstr>Model interpretation</vt:lpstr>
      <vt:lpstr>Questions/Comments</vt:lpstr>
      <vt:lpstr>Need to get to functional stuff</vt:lpstr>
      <vt:lpstr>Metabolic Profile: SEED level 1</vt:lpstr>
      <vt:lpstr>What are the metabolic profiles? Pool samples</vt:lpstr>
      <vt:lpstr>Dimension Reduction #1</vt:lpstr>
      <vt:lpstr>Singular Value Decomposition (SVD):  Dimensionality Reduction</vt:lpstr>
      <vt:lpstr>Principal Components [R PCA object plot… biplot]</vt:lpstr>
      <vt:lpstr>Classification with SVD PCs [plot 1st versus 2nd ] </vt:lpstr>
      <vt:lpstr>What are these PCs anyway? [biplot] </vt:lpstr>
      <vt:lpstr>Dimension Reduction #2</vt:lpstr>
      <vt:lpstr>SEED level 2</vt:lpstr>
      <vt:lpstr>SEED level 2</vt:lpstr>
      <vt:lpstr>Host Annotation</vt:lpstr>
      <vt:lpstr>Go Hierarchy</vt:lpstr>
      <vt:lpstr>BP00148:Immunity and defense</vt:lpstr>
      <vt:lpstr>Panther Molecular Function</vt:lpstr>
      <vt:lpstr>BP00148:Immunity and defense [.2 q-value cutoff]</vt:lpstr>
      <vt:lpstr>Correlation Structure </vt:lpstr>
      <vt:lpstr>interproscan</vt:lpstr>
      <vt:lpstr>interproscan</vt:lpstr>
      <vt:lpstr>Principal Components </vt:lpstr>
      <vt:lpstr>Principal Components </vt:lpstr>
      <vt:lpstr>Work Flow --</vt:lpstr>
      <vt:lpstr>Normalized microarray</vt:lpstr>
      <vt:lpstr>Normalized microarray</vt:lpstr>
      <vt:lpstr>Premie Babies</vt:lpstr>
      <vt:lpstr>Premie versus Normalized microarray</vt:lpstr>
      <vt:lpstr>Removed this from the san fran pres</vt:lpstr>
      <vt:lpstr>SEED 3 Metabolic functions</vt:lpstr>
      <vt:lpstr>SEED 3 Metabolic functions</vt:lpstr>
      <vt:lpstr>Correlation Structure</vt:lpstr>
      <vt:lpstr>Virulence SEED 2/Panther Immunology</vt:lpstr>
    </vt:vector>
  </TitlesOfParts>
  <Company>Texas A&amp;M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Iddo’s Meta+Host (data harmonization)  transcriptome project</dc:title>
  <dc:creator>Scott Schwartz</dc:creator>
  <cp:lastModifiedBy>Scott Schwartz</cp:lastModifiedBy>
  <cp:revision>335</cp:revision>
  <cp:lastPrinted>2011-01-18T18:54:52Z</cp:lastPrinted>
  <dcterms:created xsi:type="dcterms:W3CDTF">2011-02-16T22:25:25Z</dcterms:created>
  <dcterms:modified xsi:type="dcterms:W3CDTF">2011-03-21T20:41:48Z</dcterms:modified>
</cp:coreProperties>
</file>